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df" ContentType="application/pd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1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2.xml" ContentType="application/vnd.openxmlformats-officedocument.presentationml.notesSl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3.xml" ContentType="application/vnd.openxmlformats-officedocument.presentationml.notesSlide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notesSlides/notesSlide4.xml" ContentType="application/vnd.openxmlformats-officedocument.presentationml.notesSlide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notesSlides/notesSlide5.xml" ContentType="application/vnd.openxmlformats-officedocument.presentationml.notesSlide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notesSlides/notesSlide6.xml" ContentType="application/vnd.openxmlformats-officedocument.presentationml.notesSlide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notesSlides/notesSlide7.xml" ContentType="application/vnd.openxmlformats-officedocument.presentationml.notesSlide+xml"/>
  <Override PartName="/ppt/tags/tag25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notesSlides/notesSlide10.xml" ContentType="application/vnd.openxmlformats-officedocument.presentationml.notesSlide+xml"/>
  <Override PartName="/ppt/tags/tag28.xml" ContentType="application/vnd.openxmlformats-officedocument.presentationml.tags+xml"/>
  <Override PartName="/ppt/notesSlides/notesSlide11.xml" ContentType="application/vnd.openxmlformats-officedocument.presentationml.notesSlide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notesSlides/notesSlide12.xml" ContentType="application/vnd.openxmlformats-officedocument.presentationml.notesSlide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notesSlides/notesSlide13.xml" ContentType="application/vnd.openxmlformats-officedocument.presentationml.notesSlide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notesSlides/notesSlide14.xml" ContentType="application/vnd.openxmlformats-officedocument.presentationml.notesSlide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notesSlides/notesSlide15.xml" ContentType="application/vnd.openxmlformats-officedocument.presentationml.notesSlide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notesSlides/notesSlide16.xml" ContentType="application/vnd.openxmlformats-officedocument.presentationml.notesSlide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tags/tag54.xml" ContentType="application/vnd.openxmlformats-officedocument.presentationml.tags+xml"/>
  <Override PartName="/ppt/notesSlides/notesSlide24.xml" ContentType="application/vnd.openxmlformats-officedocument.presentationml.notesSlide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notesSlides/notesSlide29.xml" ContentType="application/vnd.openxmlformats-officedocument.presentationml.notesSlide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notesSlides/notesSlide30.xml" ContentType="application/vnd.openxmlformats-officedocument.presentationml.notesSlide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notesSlides/notesSlide31.xml" ContentType="application/vnd.openxmlformats-officedocument.presentationml.notesSlide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notesSlides/notesSlide32.xml" ContentType="application/vnd.openxmlformats-officedocument.presentationml.notesSlide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notesSlides/notesSlide33.xml" ContentType="application/vnd.openxmlformats-officedocument.presentationml.notesSlide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8"/>
  </p:notesMasterIdLst>
  <p:sldIdLst>
    <p:sldId id="256" r:id="rId2"/>
    <p:sldId id="461" r:id="rId3"/>
    <p:sldId id="521" r:id="rId4"/>
    <p:sldId id="522" r:id="rId5"/>
    <p:sldId id="523" r:id="rId6"/>
    <p:sldId id="524" r:id="rId7"/>
    <p:sldId id="525" r:id="rId8"/>
    <p:sldId id="526" r:id="rId9"/>
    <p:sldId id="511" r:id="rId10"/>
    <p:sldId id="530" r:id="rId11"/>
    <p:sldId id="531" r:id="rId12"/>
    <p:sldId id="529" r:id="rId13"/>
    <p:sldId id="527" r:id="rId14"/>
    <p:sldId id="528" r:id="rId15"/>
    <p:sldId id="532" r:id="rId16"/>
    <p:sldId id="533" r:id="rId17"/>
    <p:sldId id="534" r:id="rId18"/>
    <p:sldId id="541" r:id="rId19"/>
    <p:sldId id="542" r:id="rId20"/>
    <p:sldId id="543" r:id="rId21"/>
    <p:sldId id="544" r:id="rId22"/>
    <p:sldId id="536" r:id="rId23"/>
    <p:sldId id="537" r:id="rId24"/>
    <p:sldId id="539" r:id="rId25"/>
    <p:sldId id="538" r:id="rId26"/>
    <p:sldId id="540" r:id="rId27"/>
    <p:sldId id="545" r:id="rId28"/>
    <p:sldId id="546" r:id="rId29"/>
    <p:sldId id="547" r:id="rId30"/>
    <p:sldId id="548" r:id="rId31"/>
    <p:sldId id="549" r:id="rId32"/>
    <p:sldId id="550" r:id="rId33"/>
    <p:sldId id="551" r:id="rId34"/>
    <p:sldId id="552" r:id="rId35"/>
    <p:sldId id="553" r:id="rId36"/>
    <p:sldId id="490" r:id="rId37"/>
  </p:sldIdLst>
  <p:sldSz cx="13716000" cy="10058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168" userDrawn="1">
          <p15:clr>
            <a:srgbClr val="A4A3A4"/>
          </p15:clr>
        </p15:guide>
        <p15:guide id="2" pos="432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her Nouiehed" initials="MN" lastIdx="9" clrIdx="0">
    <p:extLst>
      <p:ext uri="{19B8F6BF-5375-455C-9EA6-DF929625EA0E}">
        <p15:presenceInfo xmlns:p15="http://schemas.microsoft.com/office/powerpoint/2012/main" userId="60a5988b6fc176f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F9900"/>
    <a:srgbClr val="5FD25F"/>
    <a:srgbClr val="FF0000"/>
    <a:srgbClr val="DCE6F2"/>
    <a:srgbClr val="990000"/>
    <a:srgbClr val="FF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272" autoAdjust="0"/>
    <p:restoredTop sz="84970" autoAdjust="0"/>
  </p:normalViewPr>
  <p:slideViewPr>
    <p:cSldViewPr snapToGrid="0" snapToObjects="1">
      <p:cViewPr>
        <p:scale>
          <a:sx n="66" d="100"/>
          <a:sy n="66" d="100"/>
        </p:scale>
        <p:origin x="696" y="38"/>
      </p:cViewPr>
      <p:guideLst>
        <p:guide orient="horz" pos="3168"/>
        <p:guide pos="432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7F82BE-61DD-4230-89FF-E10EB8F0D1EC}" type="datetimeFigureOut">
              <a:rPr lang="en-US" smtClean="0"/>
              <a:t>8/24/2021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25563" y="1143000"/>
            <a:ext cx="42068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F470CF-BEBD-42A4-B81A-F3F8756CB6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125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275252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341394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744812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603833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855219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09099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604433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953935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4691888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60641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85457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3633496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1955280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5804297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8621136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3351320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1514270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6706724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4398873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621206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606078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303774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0871536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8794727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4647615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3800938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4923107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Shape 52"/>
          <p:cNvSpPr>
            <a:spLocks noGrp="1" noRot="1" noChangeAspect="1"/>
          </p:cNvSpPr>
          <p:nvPr>
            <p:ph type="sldImg" idx="2"/>
          </p:nvPr>
        </p:nvSpPr>
        <p:spPr>
          <a:xfrm>
            <a:off x="1325563" y="1143000"/>
            <a:ext cx="4206875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920928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28682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821475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819806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4851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32525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509330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>
            <a:spLocks noGrp="1"/>
          </p:cNvSpPr>
          <p:nvPr>
            <p:ph type="dt" idx="10"/>
          </p:nvPr>
        </p:nvSpPr>
        <p:spPr>
          <a:xfrm>
            <a:off x="942975" y="9322650"/>
            <a:ext cx="3086100" cy="535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2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435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2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0287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2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54305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2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2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7175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2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0861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2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0045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2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2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ftr" idx="11"/>
          </p:nvPr>
        </p:nvSpPr>
        <p:spPr>
          <a:xfrm>
            <a:off x="4543425" y="9322650"/>
            <a:ext cx="4629150" cy="535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2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435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2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0287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2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54305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2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2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7175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2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0861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2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0045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2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2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30" name="Shape 30"/>
          <p:cNvSpPr txBox="1">
            <a:spLocks noGrp="1"/>
          </p:cNvSpPr>
          <p:nvPr>
            <p:ph type="sldNum" idx="12"/>
          </p:nvPr>
        </p:nvSpPr>
        <p:spPr>
          <a:xfrm>
            <a:off x="9686925" y="9322650"/>
            <a:ext cx="3086100" cy="535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202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202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202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202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202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202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202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202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202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8150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11" Type="http://schemas.openxmlformats.org/officeDocument/2006/relationships/image" Target="../media/image4.pdf"/><Relationship Id="rId10" Type="http://schemas.openxmlformats.org/officeDocument/2006/relationships/image" Target="../media/image1.png"/><Relationship Id="rId9" Type="http://schemas.openxmlformats.org/officeDocument/2006/relationships/image" Target="../media/image2.pd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9002856"/>
            <a:ext cx="13716000" cy="105351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Rectangle 7"/>
          <p:cNvSpPr/>
          <p:nvPr userDrawn="1"/>
        </p:nvSpPr>
        <p:spPr>
          <a:xfrm flipV="1">
            <a:off x="0" y="8913458"/>
            <a:ext cx="13716000" cy="74507"/>
          </a:xfrm>
          <a:prstGeom prst="rect">
            <a:avLst/>
          </a:prstGeom>
          <a:solidFill>
            <a:srgbClr val="FFCC00"/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9" name="Picture 8" descr="1-lineWordmark_GoldOnCard_NoBG.eps"/>
          <p:cNvPicPr>
            <a:picLocks noChangeAspect="1"/>
          </p:cNvPicPr>
          <p:nvPr userDrawn="1"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9"/>
              <a:stretch>
                <a:fillRect/>
              </a:stretch>
            </p:blipFill>
          </mc:Choice>
          <mc:Fallback>
            <p:blipFill>
              <a:blip r:embed="rId10"/>
              <a:stretch>
                <a:fillRect/>
              </a:stretch>
            </p:blipFill>
          </mc:Fallback>
        </mc:AlternateContent>
        <p:spPr>
          <a:xfrm>
            <a:off x="10496553" y="9496522"/>
            <a:ext cx="2733189" cy="227071"/>
          </a:xfrm>
          <a:prstGeom prst="rect">
            <a:avLst/>
          </a:prstGeom>
        </p:spPr>
      </p:pic>
      <p:pic>
        <p:nvPicPr>
          <p:cNvPr id="12" name="Picture 11" descr="Formal_Viterbi_GoldOnCard_NoBG.eps"/>
          <p:cNvPicPr>
            <a:picLocks noChangeAspect="1"/>
          </p:cNvPicPr>
          <p:nvPr userDrawn="1"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11"/>
              <a:stretch>
                <a:fillRect/>
              </a:stretch>
            </p:blipFill>
          </mc:Choice>
          <mc:Fallback>
            <p:blipFill>
              <a:blip r:embed="rId12"/>
              <a:stretch>
                <a:fillRect/>
              </a:stretch>
            </p:blipFill>
          </mc:Fallback>
        </mc:AlternateContent>
        <p:spPr>
          <a:xfrm>
            <a:off x="310834" y="9283493"/>
            <a:ext cx="2270321" cy="59913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3" r:id="rId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7.png"/><Relationship Id="rId2" Type="http://schemas.openxmlformats.org/officeDocument/2006/relationships/tags" Target="../tags/tag27.xml"/><Relationship Id="rId1" Type="http://schemas.openxmlformats.org/officeDocument/2006/relationships/tags" Target="../tags/tag26.xml"/><Relationship Id="rId6" Type="http://schemas.openxmlformats.org/officeDocument/2006/relationships/image" Target="../media/image36.png"/><Relationship Id="rId5" Type="http://schemas.openxmlformats.org/officeDocument/2006/relationships/image" Target="../media/image35.jpeg"/><Relationship Id="rId4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8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tags" Target="../tags/tag36.xml"/><Relationship Id="rId13" Type="http://schemas.openxmlformats.org/officeDocument/2006/relationships/image" Target="../media/image42.png"/><Relationship Id="rId18" Type="http://schemas.openxmlformats.org/officeDocument/2006/relationships/image" Target="../media/image47.png"/><Relationship Id="rId3" Type="http://schemas.openxmlformats.org/officeDocument/2006/relationships/tags" Target="../tags/tag31.xml"/><Relationship Id="rId21" Type="http://schemas.openxmlformats.org/officeDocument/2006/relationships/image" Target="../media/image50.png"/><Relationship Id="rId7" Type="http://schemas.openxmlformats.org/officeDocument/2006/relationships/tags" Target="../tags/tag35.xml"/><Relationship Id="rId12" Type="http://schemas.openxmlformats.org/officeDocument/2006/relationships/image" Target="../media/image41.png"/><Relationship Id="rId17" Type="http://schemas.openxmlformats.org/officeDocument/2006/relationships/image" Target="../media/image46.png"/><Relationship Id="rId2" Type="http://schemas.openxmlformats.org/officeDocument/2006/relationships/tags" Target="../tags/tag30.xml"/><Relationship Id="rId16" Type="http://schemas.openxmlformats.org/officeDocument/2006/relationships/image" Target="../media/image45.png"/><Relationship Id="rId20" Type="http://schemas.openxmlformats.org/officeDocument/2006/relationships/image" Target="../media/image49.png"/><Relationship Id="rId1" Type="http://schemas.openxmlformats.org/officeDocument/2006/relationships/tags" Target="../tags/tag29.xml"/><Relationship Id="rId6" Type="http://schemas.openxmlformats.org/officeDocument/2006/relationships/tags" Target="../tags/tag34.xml"/><Relationship Id="rId11" Type="http://schemas.openxmlformats.org/officeDocument/2006/relationships/notesSlide" Target="../notesSlides/notesSlide12.xml"/><Relationship Id="rId5" Type="http://schemas.openxmlformats.org/officeDocument/2006/relationships/tags" Target="../tags/tag33.xml"/><Relationship Id="rId15" Type="http://schemas.openxmlformats.org/officeDocument/2006/relationships/image" Target="../media/image44.png"/><Relationship Id="rId10" Type="http://schemas.openxmlformats.org/officeDocument/2006/relationships/slideLayout" Target="../slideLayouts/slideLayout2.xml"/><Relationship Id="rId19" Type="http://schemas.openxmlformats.org/officeDocument/2006/relationships/image" Target="../media/image48.png"/><Relationship Id="rId4" Type="http://schemas.openxmlformats.org/officeDocument/2006/relationships/tags" Target="../tags/tag32.xml"/><Relationship Id="rId9" Type="http://schemas.openxmlformats.org/officeDocument/2006/relationships/tags" Target="../tags/tag37.xml"/><Relationship Id="rId14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tags" Target="../tags/tag40.xml"/><Relationship Id="rId7" Type="http://schemas.openxmlformats.org/officeDocument/2006/relationships/notesSlide" Target="../notesSlides/notesSlide13.xml"/><Relationship Id="rId12" Type="http://schemas.openxmlformats.org/officeDocument/2006/relationships/image" Target="../media/image55.png"/><Relationship Id="rId2" Type="http://schemas.openxmlformats.org/officeDocument/2006/relationships/tags" Target="../tags/tag39.xml"/><Relationship Id="rId1" Type="http://schemas.openxmlformats.org/officeDocument/2006/relationships/tags" Target="../tags/tag38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54.png"/><Relationship Id="rId5" Type="http://schemas.openxmlformats.org/officeDocument/2006/relationships/tags" Target="../tags/tag42.xml"/><Relationship Id="rId10" Type="http://schemas.openxmlformats.org/officeDocument/2006/relationships/image" Target="../media/image53.png"/><Relationship Id="rId4" Type="http://schemas.openxmlformats.org/officeDocument/2006/relationships/tags" Target="../tags/tag41.xml"/><Relationship Id="rId9" Type="http://schemas.openxmlformats.org/officeDocument/2006/relationships/image" Target="../media/image5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8.png"/><Relationship Id="rId2" Type="http://schemas.openxmlformats.org/officeDocument/2006/relationships/tags" Target="../tags/tag44.xml"/><Relationship Id="rId1" Type="http://schemas.openxmlformats.org/officeDocument/2006/relationships/tags" Target="../tags/tag43.xml"/><Relationship Id="rId6" Type="http://schemas.openxmlformats.org/officeDocument/2006/relationships/image" Target="../media/image57.png"/><Relationship Id="rId5" Type="http://schemas.openxmlformats.org/officeDocument/2006/relationships/image" Target="../media/image56.jpeg"/><Relationship Id="rId4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tags" Target="../tags/tag47.xml"/><Relationship Id="rId7" Type="http://schemas.openxmlformats.org/officeDocument/2006/relationships/notesSlide" Target="../notesSlides/notesSlide15.xml"/><Relationship Id="rId12" Type="http://schemas.openxmlformats.org/officeDocument/2006/relationships/image" Target="../media/image63.png"/><Relationship Id="rId2" Type="http://schemas.openxmlformats.org/officeDocument/2006/relationships/tags" Target="../tags/tag46.xml"/><Relationship Id="rId1" Type="http://schemas.openxmlformats.org/officeDocument/2006/relationships/tags" Target="../tags/tag45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62.png"/><Relationship Id="rId5" Type="http://schemas.openxmlformats.org/officeDocument/2006/relationships/tags" Target="../tags/tag49.xml"/><Relationship Id="rId10" Type="http://schemas.openxmlformats.org/officeDocument/2006/relationships/image" Target="../media/image61.png"/><Relationship Id="rId4" Type="http://schemas.openxmlformats.org/officeDocument/2006/relationships/tags" Target="../tags/tag48.xml"/><Relationship Id="rId9" Type="http://schemas.openxmlformats.org/officeDocument/2006/relationships/image" Target="../media/image6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6.emf"/><Relationship Id="rId2" Type="http://schemas.openxmlformats.org/officeDocument/2006/relationships/tags" Target="../tags/tag51.xml"/><Relationship Id="rId1" Type="http://schemas.openxmlformats.org/officeDocument/2006/relationships/tags" Target="../tags/tag50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notesSlide" Target="../notesSlides/notesSlide16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emf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9.png"/><Relationship Id="rId2" Type="http://schemas.openxmlformats.org/officeDocument/2006/relationships/tags" Target="../tags/tag53.xml"/><Relationship Id="rId1" Type="http://schemas.openxmlformats.org/officeDocument/2006/relationships/tags" Target="../tags/tag52.xml"/><Relationship Id="rId6" Type="http://schemas.openxmlformats.org/officeDocument/2006/relationships/image" Target="../media/image68.png"/><Relationship Id="rId5" Type="http://schemas.openxmlformats.org/officeDocument/2006/relationships/image" Target="../media/image67.emf"/><Relationship Id="rId4" Type="http://schemas.openxmlformats.org/officeDocument/2006/relationships/notesSlide" Target="../notesSlides/notesSlide17.xml"/><Relationship Id="rId9" Type="http://schemas.openxmlformats.org/officeDocument/2006/relationships/image" Target="../media/image66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em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tags" Target="../tags/tag3.xml"/><Relationship Id="rId7" Type="http://schemas.openxmlformats.org/officeDocument/2006/relationships/image" Target="../media/image4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3.jpe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emf"/><Relationship Id="rId4" Type="http://schemas.openxmlformats.org/officeDocument/2006/relationships/image" Target="../media/image75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emf"/><Relationship Id="rId4" Type="http://schemas.openxmlformats.org/officeDocument/2006/relationships/image" Target="../media/image78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4.xml"/><Relationship Id="rId4" Type="http://schemas.openxmlformats.org/officeDocument/2006/relationships/image" Target="../media/image82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tags" Target="../tags/tag57.xml"/><Relationship Id="rId7" Type="http://schemas.openxmlformats.org/officeDocument/2006/relationships/notesSlide" Target="../notesSlides/notesSlide25.xml"/><Relationship Id="rId12" Type="http://schemas.openxmlformats.org/officeDocument/2006/relationships/image" Target="../media/image86.png"/><Relationship Id="rId2" Type="http://schemas.openxmlformats.org/officeDocument/2006/relationships/tags" Target="../tags/tag56.xml"/><Relationship Id="rId1" Type="http://schemas.openxmlformats.org/officeDocument/2006/relationships/tags" Target="../tags/tag55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85.png"/><Relationship Id="rId5" Type="http://schemas.openxmlformats.org/officeDocument/2006/relationships/tags" Target="../tags/tag59.xml"/><Relationship Id="rId10" Type="http://schemas.openxmlformats.org/officeDocument/2006/relationships/image" Target="../media/image84.png"/><Relationship Id="rId4" Type="http://schemas.openxmlformats.org/officeDocument/2006/relationships/tags" Target="../tags/tag58.xml"/><Relationship Id="rId9" Type="http://schemas.openxmlformats.org/officeDocument/2006/relationships/image" Target="../media/image8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e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emf"/><Relationship Id="rId5" Type="http://schemas.openxmlformats.org/officeDocument/2006/relationships/image" Target="../media/image89.emf"/><Relationship Id="rId4" Type="http://schemas.openxmlformats.org/officeDocument/2006/relationships/image" Target="../media/image88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e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3.emf"/><Relationship Id="rId4" Type="http://schemas.openxmlformats.org/officeDocument/2006/relationships/image" Target="../media/image92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e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5.emf"/><Relationship Id="rId4" Type="http://schemas.openxmlformats.org/officeDocument/2006/relationships/image" Target="../media/image92.em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tags" Target="../tags/tag6.xml"/><Relationship Id="rId7" Type="http://schemas.openxmlformats.org/officeDocument/2006/relationships/notesSlide" Target="../notesSlides/notesSlide2.xml"/><Relationship Id="rId12" Type="http://schemas.openxmlformats.org/officeDocument/2006/relationships/image" Target="../media/image11.png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10.png"/><Relationship Id="rId5" Type="http://schemas.openxmlformats.org/officeDocument/2006/relationships/tags" Target="../tags/tag8.xml"/><Relationship Id="rId10" Type="http://schemas.openxmlformats.org/officeDocument/2006/relationships/image" Target="../media/image9.png"/><Relationship Id="rId4" Type="http://schemas.openxmlformats.org/officeDocument/2006/relationships/tags" Target="../tags/tag7.xml"/><Relationship Id="rId9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9.xml"/><Relationship Id="rId13" Type="http://schemas.openxmlformats.org/officeDocument/2006/relationships/image" Target="../media/image100.png"/><Relationship Id="rId3" Type="http://schemas.openxmlformats.org/officeDocument/2006/relationships/tags" Target="../tags/tag62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99.png"/><Relationship Id="rId2" Type="http://schemas.openxmlformats.org/officeDocument/2006/relationships/tags" Target="../tags/tag61.xml"/><Relationship Id="rId1" Type="http://schemas.openxmlformats.org/officeDocument/2006/relationships/tags" Target="../tags/tag60.xml"/><Relationship Id="rId6" Type="http://schemas.openxmlformats.org/officeDocument/2006/relationships/tags" Target="../tags/tag65.xml"/><Relationship Id="rId11" Type="http://schemas.openxmlformats.org/officeDocument/2006/relationships/image" Target="../media/image98.png"/><Relationship Id="rId5" Type="http://schemas.openxmlformats.org/officeDocument/2006/relationships/tags" Target="../tags/tag64.xml"/><Relationship Id="rId15" Type="http://schemas.openxmlformats.org/officeDocument/2006/relationships/image" Target="../media/image102.png"/><Relationship Id="rId10" Type="http://schemas.openxmlformats.org/officeDocument/2006/relationships/image" Target="../media/image97.png"/><Relationship Id="rId4" Type="http://schemas.openxmlformats.org/officeDocument/2006/relationships/tags" Target="../tags/tag63.xml"/><Relationship Id="rId9" Type="http://schemas.openxmlformats.org/officeDocument/2006/relationships/image" Target="../media/image96.png"/><Relationship Id="rId14" Type="http://schemas.openxmlformats.org/officeDocument/2006/relationships/image" Target="../media/image101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tags" Target="../tags/tag68.xml"/><Relationship Id="rId7" Type="http://schemas.openxmlformats.org/officeDocument/2006/relationships/image" Target="../media/image103.png"/><Relationship Id="rId2" Type="http://schemas.openxmlformats.org/officeDocument/2006/relationships/tags" Target="../tags/tag67.xml"/><Relationship Id="rId1" Type="http://schemas.openxmlformats.org/officeDocument/2006/relationships/tags" Target="../tags/tag66.xml"/><Relationship Id="rId6" Type="http://schemas.openxmlformats.org/officeDocument/2006/relationships/image" Target="../media/image102.png"/><Relationship Id="rId5" Type="http://schemas.openxmlformats.org/officeDocument/2006/relationships/notesSlide" Target="../notesSlides/notesSlide30.xml"/><Relationship Id="rId4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tags" Target="../tags/tag71.xml"/><Relationship Id="rId7" Type="http://schemas.openxmlformats.org/officeDocument/2006/relationships/notesSlide" Target="../notesSlides/notesSlide31.xml"/><Relationship Id="rId12" Type="http://schemas.openxmlformats.org/officeDocument/2006/relationships/image" Target="../media/image109.png"/><Relationship Id="rId2" Type="http://schemas.openxmlformats.org/officeDocument/2006/relationships/tags" Target="../tags/tag70.xml"/><Relationship Id="rId1" Type="http://schemas.openxmlformats.org/officeDocument/2006/relationships/tags" Target="../tags/tag69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108.png"/><Relationship Id="rId5" Type="http://schemas.openxmlformats.org/officeDocument/2006/relationships/tags" Target="../tags/tag73.xml"/><Relationship Id="rId10" Type="http://schemas.openxmlformats.org/officeDocument/2006/relationships/image" Target="../media/image107.png"/><Relationship Id="rId4" Type="http://schemas.openxmlformats.org/officeDocument/2006/relationships/tags" Target="../tags/tag72.xml"/><Relationship Id="rId9" Type="http://schemas.openxmlformats.org/officeDocument/2006/relationships/image" Target="../media/image106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tags" Target="../tags/tag76.xml"/><Relationship Id="rId7" Type="http://schemas.openxmlformats.org/officeDocument/2006/relationships/image" Target="../media/image111.png"/><Relationship Id="rId2" Type="http://schemas.openxmlformats.org/officeDocument/2006/relationships/tags" Target="../tags/tag75.xml"/><Relationship Id="rId1" Type="http://schemas.openxmlformats.org/officeDocument/2006/relationships/tags" Target="../tags/tag74.xml"/><Relationship Id="rId6" Type="http://schemas.openxmlformats.org/officeDocument/2006/relationships/image" Target="../media/image110.png"/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113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emf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15.png"/><Relationship Id="rId2" Type="http://schemas.openxmlformats.org/officeDocument/2006/relationships/tags" Target="../tags/tag78.xml"/><Relationship Id="rId1" Type="http://schemas.openxmlformats.org/officeDocument/2006/relationships/tags" Target="../tags/tag77.xml"/><Relationship Id="rId6" Type="http://schemas.openxmlformats.org/officeDocument/2006/relationships/image" Target="../media/image114.emf"/><Relationship Id="rId5" Type="http://schemas.openxmlformats.org/officeDocument/2006/relationships/image" Target="../media/image112.png"/><Relationship Id="rId4" Type="http://schemas.openxmlformats.org/officeDocument/2006/relationships/notesSlide" Target="../notesSlides/notesSlide33.xml"/><Relationship Id="rId9" Type="http://schemas.openxmlformats.org/officeDocument/2006/relationships/image" Target="../media/image117.emf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13" Type="http://schemas.openxmlformats.org/officeDocument/2006/relationships/image" Target="../media/image123.png"/><Relationship Id="rId3" Type="http://schemas.openxmlformats.org/officeDocument/2006/relationships/tags" Target="../tags/tag81.xml"/><Relationship Id="rId7" Type="http://schemas.openxmlformats.org/officeDocument/2006/relationships/notesSlide" Target="../notesSlides/notesSlide34.xml"/><Relationship Id="rId12" Type="http://schemas.openxmlformats.org/officeDocument/2006/relationships/image" Target="../media/image122.png"/><Relationship Id="rId2" Type="http://schemas.openxmlformats.org/officeDocument/2006/relationships/tags" Target="../tags/tag80.xml"/><Relationship Id="rId1" Type="http://schemas.openxmlformats.org/officeDocument/2006/relationships/tags" Target="../tags/tag79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121.jpeg"/><Relationship Id="rId5" Type="http://schemas.openxmlformats.org/officeDocument/2006/relationships/tags" Target="../tags/tag83.xml"/><Relationship Id="rId10" Type="http://schemas.openxmlformats.org/officeDocument/2006/relationships/image" Target="../media/image120.png"/><Relationship Id="rId4" Type="http://schemas.openxmlformats.org/officeDocument/2006/relationships/tags" Target="../tags/tag82.xml"/><Relationship Id="rId9" Type="http://schemas.openxmlformats.org/officeDocument/2006/relationships/image" Target="../media/image11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tags" Target="../tags/tag11.xml"/><Relationship Id="rId7" Type="http://schemas.openxmlformats.org/officeDocument/2006/relationships/image" Target="../media/image13.png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6" Type="http://schemas.openxmlformats.org/officeDocument/2006/relationships/image" Target="../media/image12.png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tags" Target="../tags/tag14.xml"/><Relationship Id="rId7" Type="http://schemas.openxmlformats.org/officeDocument/2006/relationships/image" Target="../media/image16.png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image" Target="../media/image15.png"/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openxmlformats.org/officeDocument/2006/relationships/tags" Target="../tags/tag17.xml"/><Relationship Id="rId7" Type="http://schemas.openxmlformats.org/officeDocument/2006/relationships/notesSlide" Target="../notesSlides/notesSlide5.xml"/><Relationship Id="rId12" Type="http://schemas.openxmlformats.org/officeDocument/2006/relationships/image" Target="../media/image22.png"/><Relationship Id="rId2" Type="http://schemas.openxmlformats.org/officeDocument/2006/relationships/tags" Target="../tags/tag16.xml"/><Relationship Id="rId1" Type="http://schemas.openxmlformats.org/officeDocument/2006/relationships/tags" Target="../tags/tag15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21.png"/><Relationship Id="rId5" Type="http://schemas.openxmlformats.org/officeDocument/2006/relationships/tags" Target="../tags/tag19.xml"/><Relationship Id="rId10" Type="http://schemas.openxmlformats.org/officeDocument/2006/relationships/image" Target="../media/image20.png"/><Relationship Id="rId4" Type="http://schemas.openxmlformats.org/officeDocument/2006/relationships/tags" Target="../tags/tag18.xml"/><Relationship Id="rId9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tags" Target="../tags/tag22.xml"/><Relationship Id="rId7" Type="http://schemas.openxmlformats.org/officeDocument/2006/relationships/image" Target="../media/image25.png"/><Relationship Id="rId2" Type="http://schemas.openxmlformats.org/officeDocument/2006/relationships/tags" Target="../tags/tag21.xml"/><Relationship Id="rId1" Type="http://schemas.openxmlformats.org/officeDocument/2006/relationships/tags" Target="../tags/tag20.xml"/><Relationship Id="rId6" Type="http://schemas.openxmlformats.org/officeDocument/2006/relationships/image" Target="../media/image24.png"/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0.gif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5.xml"/><Relationship Id="rId5" Type="http://schemas.openxmlformats.org/officeDocument/2006/relationships/image" Target="../media/image32.png"/><Relationship Id="rId4" Type="http://schemas.openxmlformats.org/officeDocument/2006/relationships/image" Target="../media/image3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ubtitle 2"/>
          <p:cNvSpPr txBox="1">
            <a:spLocks/>
          </p:cNvSpPr>
          <p:nvPr/>
        </p:nvSpPr>
        <p:spPr>
          <a:xfrm>
            <a:off x="876299" y="3901734"/>
            <a:ext cx="11963400" cy="1271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algn="ctr">
              <a:spcBef>
                <a:spcPct val="20000"/>
              </a:spcBef>
              <a:defRPr/>
            </a:pPr>
            <a:endParaRPr lang="en-US" sz="2800" i="1" dirty="0">
              <a:solidFill>
                <a:sysClr val="windowText" lastClr="000000"/>
              </a:solidFill>
              <a:latin typeface="Times New Roman"/>
              <a:cs typeface="Times New Roman"/>
            </a:endParaRPr>
          </a:p>
          <a:p>
            <a:pPr lvl="0" algn="ctr">
              <a:spcBef>
                <a:spcPct val="20000"/>
              </a:spcBef>
              <a:defRPr/>
            </a:pPr>
            <a:r>
              <a:rPr lang="en-US" sz="3200" b="1" i="1" dirty="0">
                <a:solidFill>
                  <a:sysClr val="windowText" lastClr="000000"/>
                </a:solidFill>
                <a:latin typeface="Times New Roman"/>
                <a:cs typeface="Times New Roman"/>
              </a:rPr>
              <a:t>Sina Baharlouei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DD975E1-9195-4F3E-BB22-3A01BD41E4A8}"/>
              </a:ext>
            </a:extLst>
          </p:cNvPr>
          <p:cNvSpPr>
            <a:spLocks noGrp="1"/>
          </p:cNvSpPr>
          <p:nvPr/>
        </p:nvSpPr>
        <p:spPr>
          <a:xfrm>
            <a:off x="1091767" y="261529"/>
            <a:ext cx="11532465" cy="183230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4400" dirty="0">
                <a:solidFill>
                  <a:schemeClr val="accent1">
                    <a:lumMod val="7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Large-Scale Optimization for Machine Learning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B76DAB5-2BD4-41A2-8546-78B36492F76C}"/>
              </a:ext>
            </a:extLst>
          </p:cNvPr>
          <p:cNvSpPr/>
          <p:nvPr/>
        </p:nvSpPr>
        <p:spPr>
          <a:xfrm>
            <a:off x="6238755" y="9282897"/>
            <a:ext cx="534216" cy="47456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1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4864017-C766-4496-94B4-4CA321A90E9B}"/>
              </a:ext>
            </a:extLst>
          </p:cNvPr>
          <p:cNvSpPr/>
          <p:nvPr/>
        </p:nvSpPr>
        <p:spPr>
          <a:xfrm>
            <a:off x="3369150" y="5521062"/>
            <a:ext cx="7387922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Bef>
                <a:spcPct val="20000"/>
              </a:spcBef>
              <a:defRPr/>
            </a:pPr>
            <a:r>
              <a:rPr lang="en-US" sz="2200" i="1" dirty="0">
                <a:solidFill>
                  <a:sysClr val="windowText" lastClr="000000"/>
                </a:solidFill>
                <a:latin typeface="Times New Roman"/>
                <a:cs typeface="Times New Roman"/>
              </a:rPr>
              <a:t>Daniel J. Epstein Department of Industrial Engineering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9C38E727-3862-498F-8B66-7550EF83DCB5}"/>
              </a:ext>
            </a:extLst>
          </p:cNvPr>
          <p:cNvSpPr txBox="1">
            <a:spLocks/>
          </p:cNvSpPr>
          <p:nvPr/>
        </p:nvSpPr>
        <p:spPr>
          <a:xfrm>
            <a:off x="876299" y="2486784"/>
            <a:ext cx="11963400" cy="127120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/>
          <a:p>
            <a:pPr lvl="0" algn="ctr">
              <a:spcBef>
                <a:spcPct val="20000"/>
              </a:spcBef>
              <a:defRPr/>
            </a:pPr>
            <a:endParaRPr lang="en-US" sz="2800" i="1" dirty="0">
              <a:solidFill>
                <a:sysClr val="windowText" lastClr="000000"/>
              </a:solidFill>
              <a:latin typeface="Times New Roman"/>
              <a:cs typeface="Times New Roman"/>
            </a:endParaRPr>
          </a:p>
          <a:p>
            <a:pPr lvl="0" algn="ctr">
              <a:spcBef>
                <a:spcPct val="20000"/>
              </a:spcBef>
              <a:defRPr/>
            </a:pPr>
            <a:r>
              <a:rPr lang="en-US" sz="4000" b="1" dirty="0" err="1">
                <a:solidFill>
                  <a:sysClr val="windowText" lastClr="000000"/>
                </a:solidFill>
                <a:latin typeface="Times New Roman"/>
                <a:cs typeface="Times New Roman"/>
              </a:rPr>
              <a:t>Amirkabir</a:t>
            </a:r>
            <a:r>
              <a:rPr lang="en-US" sz="4000" b="1" dirty="0">
                <a:solidFill>
                  <a:sysClr val="windowText" lastClr="000000"/>
                </a:solidFill>
                <a:latin typeface="Times New Roman"/>
                <a:cs typeface="Times New Roman"/>
              </a:rPr>
              <a:t> Artificial Intelligence Student Summit 2021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1C239A87-695A-428E-998D-B4B87DCAB01D}"/>
              </a:ext>
            </a:extLst>
          </p:cNvPr>
          <p:cNvSpPr txBox="1">
            <a:spLocks/>
          </p:cNvSpPr>
          <p:nvPr/>
        </p:nvSpPr>
        <p:spPr>
          <a:xfrm>
            <a:off x="405114" y="364263"/>
            <a:ext cx="11608646" cy="51455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dirty="0">
                <a:solidFill>
                  <a:schemeClr val="tx2"/>
                </a:solidFill>
                <a:cs typeface="Arial" pitchFamily="34" charset="0"/>
              </a:rPr>
              <a:t>Beyond Linear Programming</a:t>
            </a:r>
            <a:endParaRPr lang="en-US" sz="3200" dirty="0">
              <a:solidFill>
                <a:schemeClr val="tx2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1A586AA-3010-4269-A7E8-6C19539F52A0}"/>
              </a:ext>
            </a:extLst>
          </p:cNvPr>
          <p:cNvSpPr/>
          <p:nvPr/>
        </p:nvSpPr>
        <p:spPr>
          <a:xfrm>
            <a:off x="6238755" y="9355800"/>
            <a:ext cx="534216" cy="47456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10</a:t>
            </a:r>
          </a:p>
        </p:txBody>
      </p:sp>
      <p:sp>
        <p:nvSpPr>
          <p:cNvPr id="14" name="Shape 61 1 1">
            <a:extLst>
              <a:ext uri="{FF2B5EF4-FFF2-40B4-BE49-F238E27FC236}">
                <a16:creationId xmlns:a16="http://schemas.microsoft.com/office/drawing/2014/main" id="{666EB36F-4731-4B26-B817-91E5EE5B908F}"/>
              </a:ext>
            </a:extLst>
          </p:cNvPr>
          <p:cNvSpPr txBox="1"/>
          <p:nvPr/>
        </p:nvSpPr>
        <p:spPr>
          <a:xfrm>
            <a:off x="405114" y="1911590"/>
            <a:ext cx="10800210" cy="1059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2853" tIns="102853" rIns="102853" bIns="102853" anchor="ctr" anchorCtr="0">
            <a:noAutofit/>
          </a:bodyPr>
          <a:lstStyle/>
          <a:p>
            <a:pPr marL="457200" indent="-457200">
              <a:lnSpc>
                <a:spcPct val="200000"/>
              </a:lnSpc>
              <a:buSzPts val="3200"/>
              <a:buFont typeface="Wingdings" panose="05000000000000000000" pitchFamily="2" charset="2"/>
              <a:buChar char="Ø"/>
            </a:pPr>
            <a:r>
              <a:rPr lang="en-US" sz="2600" dirty="0">
                <a:solidFill>
                  <a:schemeClr val="bg2">
                    <a:lumMod val="10000"/>
                  </a:schemeClr>
                </a:solidFill>
                <a:ea typeface="Calibri"/>
                <a:cs typeface="Calibri"/>
                <a:sym typeface="Calibri"/>
              </a:rPr>
              <a:t>Non-linear Programming?</a:t>
            </a:r>
          </a:p>
          <a:p>
            <a:pPr marL="914400" lvl="1" indent="-457200">
              <a:lnSpc>
                <a:spcPct val="200000"/>
              </a:lnSpc>
              <a:buSzPts val="3200"/>
              <a:buFont typeface="Wingdings" panose="05000000000000000000" pitchFamily="2" charset="2"/>
              <a:buChar char="Ø"/>
            </a:pPr>
            <a:r>
              <a:rPr lang="en-US" sz="2600" dirty="0">
                <a:solidFill>
                  <a:schemeClr val="bg2">
                    <a:lumMod val="10000"/>
                  </a:schemeClr>
                </a:solidFill>
                <a:ea typeface="Calibri"/>
                <a:cs typeface="Calibri"/>
                <a:sym typeface="Calibri"/>
              </a:rPr>
              <a:t>Large class of problems with no general efficient algorithms?</a:t>
            </a:r>
          </a:p>
          <a:p>
            <a:pPr marL="914400" lvl="1" indent="-457200">
              <a:lnSpc>
                <a:spcPct val="200000"/>
              </a:lnSpc>
              <a:buSzPts val="3200"/>
              <a:buFont typeface="Wingdings" panose="05000000000000000000" pitchFamily="2" charset="2"/>
              <a:buChar char="Ø"/>
            </a:pPr>
            <a:r>
              <a:rPr lang="en-US" sz="2600" dirty="0">
                <a:solidFill>
                  <a:schemeClr val="bg2">
                    <a:lumMod val="10000"/>
                  </a:schemeClr>
                </a:solidFill>
                <a:ea typeface="Calibri"/>
                <a:cs typeface="Calibri"/>
                <a:sym typeface="Calibri"/>
              </a:rPr>
              <a:t>Is there any easier class with tractable problems? </a:t>
            </a:r>
          </a:p>
        </p:txBody>
      </p:sp>
      <p:pic>
        <p:nvPicPr>
          <p:cNvPr id="9218" name="Picture 2" descr="Example of a nonlinear optimization problem with the 'humpback' function as objective function. The contours of the objective function are shown. ">
            <a:extLst>
              <a:ext uri="{FF2B5EF4-FFF2-40B4-BE49-F238E27FC236}">
                <a16:creationId xmlns:a16="http://schemas.microsoft.com/office/drawing/2014/main" id="{09B713C5-9A67-44A8-8540-5720FDEB16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9995" y="3790680"/>
            <a:ext cx="5785485" cy="4356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4D7BD4FB-8C96-4BDD-B77B-CCE32338A1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912" y="4267200"/>
            <a:ext cx="6079256" cy="3711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111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1C239A87-695A-428E-998D-B4B87DCAB01D}"/>
              </a:ext>
            </a:extLst>
          </p:cNvPr>
          <p:cNvSpPr txBox="1">
            <a:spLocks/>
          </p:cNvSpPr>
          <p:nvPr/>
        </p:nvSpPr>
        <p:spPr>
          <a:xfrm>
            <a:off x="405114" y="364263"/>
            <a:ext cx="11608646" cy="51455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dirty="0">
                <a:solidFill>
                  <a:schemeClr val="tx2"/>
                </a:solidFill>
                <a:cs typeface="Arial" pitchFamily="34" charset="0"/>
              </a:rPr>
              <a:t>Why Convex Optimization?</a:t>
            </a:r>
            <a:endParaRPr lang="en-US" sz="3200" dirty="0">
              <a:solidFill>
                <a:schemeClr val="tx2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1A586AA-3010-4269-A7E8-6C19539F52A0}"/>
              </a:ext>
            </a:extLst>
          </p:cNvPr>
          <p:cNvSpPr/>
          <p:nvPr/>
        </p:nvSpPr>
        <p:spPr>
          <a:xfrm>
            <a:off x="6238755" y="9355800"/>
            <a:ext cx="534216" cy="47456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11</a:t>
            </a:r>
          </a:p>
        </p:txBody>
      </p:sp>
      <p:sp>
        <p:nvSpPr>
          <p:cNvPr id="14" name="Shape 61 1 1">
            <a:extLst>
              <a:ext uri="{FF2B5EF4-FFF2-40B4-BE49-F238E27FC236}">
                <a16:creationId xmlns:a16="http://schemas.microsoft.com/office/drawing/2014/main" id="{666EB36F-4731-4B26-B817-91E5EE5B908F}"/>
              </a:ext>
            </a:extLst>
          </p:cNvPr>
          <p:cNvSpPr txBox="1"/>
          <p:nvPr/>
        </p:nvSpPr>
        <p:spPr>
          <a:xfrm>
            <a:off x="405114" y="1911590"/>
            <a:ext cx="10800210" cy="1059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2853" tIns="102853" rIns="102853" bIns="102853" anchor="ctr" anchorCtr="0">
            <a:noAutofit/>
          </a:bodyPr>
          <a:lstStyle/>
          <a:p>
            <a:pPr marL="457200" indent="-457200">
              <a:lnSpc>
                <a:spcPct val="200000"/>
              </a:lnSpc>
              <a:buSzPts val="3200"/>
              <a:buFont typeface="Wingdings" panose="05000000000000000000" pitchFamily="2" charset="2"/>
              <a:buChar char="Ø"/>
            </a:pPr>
            <a:r>
              <a:rPr lang="en-US" sz="2600" dirty="0">
                <a:solidFill>
                  <a:schemeClr val="bg2">
                    <a:lumMod val="10000"/>
                  </a:schemeClr>
                </a:solidFill>
                <a:ea typeface="Calibri"/>
                <a:cs typeface="Calibri"/>
                <a:sym typeface="Calibri"/>
              </a:rPr>
              <a:t>A class of optimization problems can be solved </a:t>
            </a:r>
            <a:r>
              <a:rPr lang="en-US" sz="2600" b="1" dirty="0">
                <a:solidFill>
                  <a:schemeClr val="bg2">
                    <a:lumMod val="10000"/>
                  </a:schemeClr>
                </a:solidFill>
                <a:ea typeface="Calibri"/>
                <a:cs typeface="Calibri"/>
                <a:sym typeface="Calibri"/>
              </a:rPr>
              <a:t>efficiently</a:t>
            </a:r>
            <a:r>
              <a:rPr lang="en-US" sz="2600" dirty="0">
                <a:solidFill>
                  <a:schemeClr val="bg2">
                    <a:lumMod val="10000"/>
                  </a:schemeClr>
                </a:solidFill>
                <a:ea typeface="Calibri"/>
                <a:cs typeface="Calibri"/>
                <a:sym typeface="Calibri"/>
              </a:rPr>
              <a:t> and </a:t>
            </a:r>
            <a:r>
              <a:rPr lang="en-US" sz="2600" b="1" dirty="0">
                <a:solidFill>
                  <a:schemeClr val="bg2">
                    <a:lumMod val="10000"/>
                  </a:schemeClr>
                </a:solidFill>
                <a:ea typeface="Calibri"/>
                <a:cs typeface="Calibri"/>
                <a:sym typeface="Calibri"/>
              </a:rPr>
              <a:t>accurately</a:t>
            </a:r>
            <a:r>
              <a:rPr lang="en-US" sz="2600" dirty="0">
                <a:solidFill>
                  <a:schemeClr val="bg2">
                    <a:lumMod val="10000"/>
                  </a:schemeClr>
                </a:solidFill>
                <a:ea typeface="Calibri"/>
                <a:cs typeface="Calibri"/>
                <a:sym typeface="Calibri"/>
              </a:rPr>
              <a:t>.</a:t>
            </a:r>
          </a:p>
          <a:p>
            <a:pPr marL="914400" lvl="1" indent="-457200">
              <a:lnSpc>
                <a:spcPct val="200000"/>
              </a:lnSpc>
              <a:buSzPts val="3200"/>
              <a:buFont typeface="Wingdings" panose="05000000000000000000" pitchFamily="2" charset="2"/>
              <a:buChar char="Ø"/>
            </a:pPr>
            <a:r>
              <a:rPr lang="en-US" sz="2600" dirty="0">
                <a:solidFill>
                  <a:schemeClr val="bg2">
                    <a:lumMod val="10000"/>
                  </a:schemeClr>
                </a:solidFill>
                <a:ea typeface="Calibri"/>
                <a:cs typeface="Calibri"/>
                <a:sym typeface="Calibri"/>
              </a:rPr>
              <a:t>Polynomial-time algorithms</a:t>
            </a:r>
          </a:p>
          <a:p>
            <a:pPr marL="914400" lvl="1" indent="-457200">
              <a:lnSpc>
                <a:spcPct val="200000"/>
              </a:lnSpc>
              <a:buSzPts val="3200"/>
              <a:buFont typeface="Wingdings" panose="05000000000000000000" pitchFamily="2" charset="2"/>
              <a:buChar char="Ø"/>
            </a:pPr>
            <a:r>
              <a:rPr lang="en-US" sz="2600" dirty="0">
                <a:solidFill>
                  <a:schemeClr val="bg2">
                    <a:lumMod val="10000"/>
                  </a:schemeClr>
                </a:solidFill>
                <a:ea typeface="Calibri"/>
                <a:cs typeface="Calibri"/>
                <a:sym typeface="Calibri"/>
              </a:rPr>
              <a:t>Can be solved to global optimality</a:t>
            </a:r>
          </a:p>
        </p:txBody>
      </p:sp>
      <p:pic>
        <p:nvPicPr>
          <p:cNvPr id="10242" name="Picture 2" descr="Figure14.3">
            <a:extLst>
              <a:ext uri="{FF2B5EF4-FFF2-40B4-BE49-F238E27FC236}">
                <a16:creationId xmlns:a16="http://schemas.microsoft.com/office/drawing/2014/main" id="{BFF70E3E-A59F-4275-9635-38A798B006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5336" y="4269340"/>
            <a:ext cx="5264609" cy="3524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\documentclass{article}&#10;\usepackage{amsmath}&#10;\pagestyle{empty}&#10;\begin{document}&#10;&#10;$x^*$ is global optimum of $f$ if $f(x^*) \leq f(x) \quad \forall x \in D_{f}$&#10;&#10;\end{document}" title="IguanaTex Bitmap Display">
            <a:extLst>
              <a:ext uri="{FF2B5EF4-FFF2-40B4-BE49-F238E27FC236}">
                <a16:creationId xmlns:a16="http://schemas.microsoft.com/office/drawing/2014/main" id="{4A879BE1-5C15-473D-9B7C-2A51635D912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506055" y="4541535"/>
            <a:ext cx="5770666" cy="265143"/>
          </a:xfrm>
          <a:prstGeom prst="rect">
            <a:avLst/>
          </a:prstGeom>
        </p:spPr>
      </p:pic>
      <p:pic>
        <p:nvPicPr>
          <p:cNvPr id="17" name="Picture 16" descr="\documentclass{article}&#10;\usepackage{amsmath}&#10;\pagestyle{empty}&#10;\begin{document}&#10;&#10;$x^*$ is a local optimum of $f$ if $f(x^*) \leq f(x) \quad \exists \epsilon &gt; 0 \: \forall x \in B(x, \epsilon)$&#10;&#10;\end{document}" title="IguanaTex Bitmap Display">
            <a:extLst>
              <a:ext uri="{FF2B5EF4-FFF2-40B4-BE49-F238E27FC236}">
                <a16:creationId xmlns:a16="http://schemas.microsoft.com/office/drawing/2014/main" id="{E99766A8-D3CA-4AA0-BDC3-DF8E010129D3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06055" y="5522567"/>
            <a:ext cx="7015617" cy="254476"/>
          </a:xfrm>
          <a:prstGeom prst="rect">
            <a:avLst/>
          </a:prstGeom>
        </p:spPr>
      </p:pic>
      <p:sp>
        <p:nvSpPr>
          <p:cNvPr id="21" name="Shape 61 1 1">
            <a:extLst>
              <a:ext uri="{FF2B5EF4-FFF2-40B4-BE49-F238E27FC236}">
                <a16:creationId xmlns:a16="http://schemas.microsoft.com/office/drawing/2014/main" id="{591A3821-EF90-4E03-9368-AC49DDA29C3D}"/>
              </a:ext>
            </a:extLst>
          </p:cNvPr>
          <p:cNvSpPr txBox="1"/>
          <p:nvPr/>
        </p:nvSpPr>
        <p:spPr>
          <a:xfrm>
            <a:off x="462150" y="6700435"/>
            <a:ext cx="7173090" cy="1059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2853" tIns="102853" rIns="102853" bIns="102853" anchor="ctr" anchorCtr="0">
            <a:noAutofit/>
          </a:bodyPr>
          <a:lstStyle/>
          <a:p>
            <a:pPr marL="457200" indent="-457200">
              <a:lnSpc>
                <a:spcPct val="200000"/>
              </a:lnSpc>
              <a:buSzPts val="3200"/>
              <a:buFont typeface="Wingdings" panose="05000000000000000000" pitchFamily="2" charset="2"/>
              <a:buChar char="Ø"/>
            </a:pPr>
            <a:r>
              <a:rPr lang="en-US" sz="2600" dirty="0">
                <a:solidFill>
                  <a:srgbClr val="00B050"/>
                </a:solidFill>
                <a:ea typeface="Calibri"/>
                <a:cs typeface="Calibri"/>
                <a:sym typeface="Calibri"/>
              </a:rPr>
              <a:t>All local optima are global for convex problems!</a:t>
            </a:r>
          </a:p>
        </p:txBody>
      </p:sp>
    </p:spTree>
    <p:extLst>
      <p:ext uri="{BB962C8B-B14F-4D97-AF65-F5344CB8AC3E}">
        <p14:creationId xmlns:p14="http://schemas.microsoft.com/office/powerpoint/2010/main" val="28345860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1C239A87-695A-428E-998D-B4B87DCAB01D}"/>
              </a:ext>
            </a:extLst>
          </p:cNvPr>
          <p:cNvSpPr txBox="1">
            <a:spLocks/>
          </p:cNvSpPr>
          <p:nvPr/>
        </p:nvSpPr>
        <p:spPr>
          <a:xfrm>
            <a:off x="405114" y="364263"/>
            <a:ext cx="11608646" cy="51455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dirty="0">
                <a:solidFill>
                  <a:schemeClr val="tx2"/>
                </a:solidFill>
                <a:cs typeface="Arial" pitchFamily="34" charset="0"/>
              </a:rPr>
              <a:t>A Brief Review of Convex Optimization</a:t>
            </a:r>
            <a:endParaRPr lang="en-US" sz="3200" dirty="0">
              <a:solidFill>
                <a:schemeClr val="tx2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1A586AA-3010-4269-A7E8-6C19539F52A0}"/>
              </a:ext>
            </a:extLst>
          </p:cNvPr>
          <p:cNvSpPr/>
          <p:nvPr/>
        </p:nvSpPr>
        <p:spPr>
          <a:xfrm>
            <a:off x="6238755" y="9355800"/>
            <a:ext cx="534216" cy="47456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12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4538D74-19F8-4765-B8BF-5AE6512B29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0640" y="3281439"/>
            <a:ext cx="2095500" cy="198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8FDC1D89-A567-4F67-A923-DC28EBF10B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9860" y="3281439"/>
            <a:ext cx="2095500" cy="198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Shape 61">
            <a:extLst>
              <a:ext uri="{FF2B5EF4-FFF2-40B4-BE49-F238E27FC236}">
                <a16:creationId xmlns:a16="http://schemas.microsoft.com/office/drawing/2014/main" id="{97068A47-6624-4269-A909-24EB16F29A12}"/>
              </a:ext>
            </a:extLst>
          </p:cNvPr>
          <p:cNvSpPr txBox="1"/>
          <p:nvPr/>
        </p:nvSpPr>
        <p:spPr>
          <a:xfrm>
            <a:off x="-81280" y="1042671"/>
            <a:ext cx="12823730" cy="1026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2853" tIns="102853" rIns="102853" bIns="102853" anchor="ctr" anchorCtr="0">
            <a:noAutofit/>
          </a:bodyPr>
          <a:lstStyle/>
          <a:p>
            <a:pPr marL="842963" lvl="1" indent="-385763">
              <a:lnSpc>
                <a:spcPct val="200000"/>
              </a:lnSpc>
              <a:spcBef>
                <a:spcPts val="720"/>
              </a:spcBef>
              <a:buSzPts val="3200"/>
              <a:buFont typeface="Wingdings" panose="05000000000000000000" pitchFamily="2" charset="2"/>
              <a:buChar char="Ø"/>
            </a:pPr>
            <a:r>
              <a:rPr lang="en-US" sz="25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Definition of convex set: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79593BF2-5549-4B8A-962F-7B3A5193F9D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2775536" y="2293649"/>
            <a:ext cx="8571682" cy="336658"/>
          </a:xfrm>
          <a:prstGeom prst="rect">
            <a:avLst/>
          </a:prstGeom>
        </p:spPr>
      </p:pic>
      <p:sp>
        <p:nvSpPr>
          <p:cNvPr id="28" name="Shape 61">
            <a:extLst>
              <a:ext uri="{FF2B5EF4-FFF2-40B4-BE49-F238E27FC236}">
                <a16:creationId xmlns:a16="http://schemas.microsoft.com/office/drawing/2014/main" id="{7982DA89-41D7-4E62-B687-B2FA5CA478D7}"/>
              </a:ext>
            </a:extLst>
          </p:cNvPr>
          <p:cNvSpPr txBox="1"/>
          <p:nvPr/>
        </p:nvSpPr>
        <p:spPr>
          <a:xfrm>
            <a:off x="0" y="5415931"/>
            <a:ext cx="12823730" cy="1026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2853" tIns="102853" rIns="102853" bIns="102853" anchor="ctr" anchorCtr="0">
            <a:noAutofit/>
          </a:bodyPr>
          <a:lstStyle/>
          <a:p>
            <a:pPr marL="842963" lvl="1" indent="-385763">
              <a:lnSpc>
                <a:spcPct val="200000"/>
              </a:lnSpc>
              <a:spcBef>
                <a:spcPts val="720"/>
              </a:spcBef>
              <a:buSzPts val="3200"/>
              <a:buFont typeface="Wingdings" panose="05000000000000000000" pitchFamily="2" charset="2"/>
              <a:buChar char="Ø"/>
            </a:pPr>
            <a:r>
              <a:rPr lang="en-US" sz="25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It makes sure we stay inside the set by choosing a point between any two given points.</a:t>
            </a:r>
          </a:p>
        </p:txBody>
      </p:sp>
    </p:spTree>
    <p:extLst>
      <p:ext uri="{BB962C8B-B14F-4D97-AF65-F5344CB8AC3E}">
        <p14:creationId xmlns:p14="http://schemas.microsoft.com/office/powerpoint/2010/main" val="16129665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1C239A87-695A-428E-998D-B4B87DCAB01D}"/>
              </a:ext>
            </a:extLst>
          </p:cNvPr>
          <p:cNvSpPr txBox="1">
            <a:spLocks/>
          </p:cNvSpPr>
          <p:nvPr/>
        </p:nvSpPr>
        <p:spPr>
          <a:xfrm>
            <a:off x="405114" y="364263"/>
            <a:ext cx="11608646" cy="51455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dirty="0">
                <a:solidFill>
                  <a:schemeClr val="tx2"/>
                </a:solidFill>
                <a:cs typeface="Arial" pitchFamily="34" charset="0"/>
              </a:rPr>
              <a:t>A Brief Review of Convex Optimization</a:t>
            </a:r>
            <a:endParaRPr lang="en-US" sz="3200" dirty="0">
              <a:solidFill>
                <a:schemeClr val="tx2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1A586AA-3010-4269-A7E8-6C19539F52A0}"/>
              </a:ext>
            </a:extLst>
          </p:cNvPr>
          <p:cNvSpPr/>
          <p:nvPr/>
        </p:nvSpPr>
        <p:spPr>
          <a:xfrm>
            <a:off x="6238755" y="9355800"/>
            <a:ext cx="534216" cy="47456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13</a:t>
            </a:r>
          </a:p>
        </p:txBody>
      </p:sp>
      <p:sp>
        <p:nvSpPr>
          <p:cNvPr id="22" name="Shape 61 1 1">
            <a:extLst>
              <a:ext uri="{FF2B5EF4-FFF2-40B4-BE49-F238E27FC236}">
                <a16:creationId xmlns:a16="http://schemas.microsoft.com/office/drawing/2014/main" id="{97068A47-6624-4269-A909-24EB16F29A12}"/>
              </a:ext>
            </a:extLst>
          </p:cNvPr>
          <p:cNvSpPr txBox="1"/>
          <p:nvPr/>
        </p:nvSpPr>
        <p:spPr>
          <a:xfrm>
            <a:off x="0" y="1042671"/>
            <a:ext cx="5019040" cy="1026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2853" tIns="102853" rIns="102853" bIns="102853" anchor="ctr" anchorCtr="0">
            <a:noAutofit/>
          </a:bodyPr>
          <a:lstStyle/>
          <a:p>
            <a:pPr marL="842963" lvl="1" indent="-385763">
              <a:lnSpc>
                <a:spcPct val="200000"/>
              </a:lnSpc>
              <a:spcBef>
                <a:spcPts val="720"/>
              </a:spcBef>
              <a:buSzPts val="3200"/>
              <a:buFont typeface="Wingdings" panose="05000000000000000000" pitchFamily="2" charset="2"/>
              <a:buChar char="Ø"/>
            </a:pPr>
            <a:r>
              <a:rPr lang="en-US" sz="25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Definition of convex function:</a:t>
            </a:r>
          </a:p>
        </p:txBody>
      </p:sp>
      <p:pic>
        <p:nvPicPr>
          <p:cNvPr id="7" name="Picture 6" descr="\documentclass{article}&#10;\usepackage{amsmath}&#10;\pagestyle{empty}&#10;\begin{document}&#10;&#10;$f \Big( \alpha x + (1-\alpha)y \Big) \leq \alpha f(x) + (1 - \alpha) f(y) \quad \forall x, y \in D_f,0 \leq \alpha \leq 1$ &#10;&#10;\end{document}" title="IguanaTex Bitmap Display">
            <a:extLst>
              <a:ext uri="{FF2B5EF4-FFF2-40B4-BE49-F238E27FC236}">
                <a16:creationId xmlns:a16="http://schemas.microsoft.com/office/drawing/2014/main" id="{FABC8197-B2AC-4C03-8BCC-53DAF306B95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722245" y="2459726"/>
            <a:ext cx="8005196" cy="507970"/>
          </a:xfrm>
          <a:prstGeom prst="rect">
            <a:avLst/>
          </a:prstGeom>
        </p:spPr>
      </p:pic>
      <p:pic>
        <p:nvPicPr>
          <p:cNvPr id="4098" name="Picture 2 1" descr="2. An example of a convex function and its relation to the straight... |  Download Scientific Diagram">
            <a:extLst>
              <a:ext uri="{FF2B5EF4-FFF2-40B4-BE49-F238E27FC236}">
                <a16:creationId xmlns:a16="http://schemas.microsoft.com/office/drawing/2014/main" id="{7DD6F6BB-2418-4E10-BB8F-B6CEB4F4FF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8676" y="1555751"/>
            <a:ext cx="3775079" cy="3189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hape 61 1 2 1">
            <a:extLst>
              <a:ext uri="{FF2B5EF4-FFF2-40B4-BE49-F238E27FC236}">
                <a16:creationId xmlns:a16="http://schemas.microsoft.com/office/drawing/2014/main" id="{3B8DE2C3-2AE6-4348-83F3-E3F82D4F247D}"/>
              </a:ext>
            </a:extLst>
          </p:cNvPr>
          <p:cNvSpPr txBox="1"/>
          <p:nvPr/>
        </p:nvSpPr>
        <p:spPr>
          <a:xfrm>
            <a:off x="0" y="3046705"/>
            <a:ext cx="5019040" cy="1026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2853" tIns="102853" rIns="102853" bIns="102853" anchor="ctr" anchorCtr="0">
            <a:noAutofit/>
          </a:bodyPr>
          <a:lstStyle/>
          <a:p>
            <a:pPr marL="842963" lvl="1" indent="-385763">
              <a:lnSpc>
                <a:spcPct val="200000"/>
              </a:lnSpc>
              <a:spcBef>
                <a:spcPts val="720"/>
              </a:spcBef>
              <a:buSzPts val="3200"/>
              <a:buFont typeface="Wingdings" panose="05000000000000000000" pitchFamily="2" charset="2"/>
              <a:buChar char="Ø"/>
            </a:pPr>
            <a:r>
              <a:rPr lang="en-US" sz="25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First-order definition: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40BE6C4-A8A4-4745-BA6D-1B5037682EC9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1010815" y="4422894"/>
            <a:ext cx="5198622" cy="319392"/>
          </a:xfrm>
          <a:prstGeom prst="rect">
            <a:avLst/>
          </a:prstGeom>
        </p:spPr>
      </p:pic>
      <p:sp>
        <p:nvSpPr>
          <p:cNvPr id="13" name="Shape 61 1 2 2 1">
            <a:extLst>
              <a:ext uri="{FF2B5EF4-FFF2-40B4-BE49-F238E27FC236}">
                <a16:creationId xmlns:a16="http://schemas.microsoft.com/office/drawing/2014/main" id="{CCD48E75-AE39-43B3-86DD-ED7A22255693}"/>
              </a:ext>
            </a:extLst>
          </p:cNvPr>
          <p:cNvSpPr txBox="1"/>
          <p:nvPr/>
        </p:nvSpPr>
        <p:spPr>
          <a:xfrm>
            <a:off x="0" y="4927601"/>
            <a:ext cx="5019040" cy="1026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2853" tIns="102853" rIns="102853" bIns="102853" anchor="ctr" anchorCtr="0">
            <a:noAutofit/>
          </a:bodyPr>
          <a:lstStyle/>
          <a:p>
            <a:pPr marL="842963" lvl="1" indent="-385763">
              <a:lnSpc>
                <a:spcPct val="200000"/>
              </a:lnSpc>
              <a:spcBef>
                <a:spcPts val="720"/>
              </a:spcBef>
              <a:buSzPts val="3200"/>
              <a:buFont typeface="Wingdings" panose="05000000000000000000" pitchFamily="2" charset="2"/>
              <a:buChar char="Ø"/>
            </a:pPr>
            <a:r>
              <a:rPr lang="en-US" sz="25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Second-order definition: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F877A3D-5B6D-47AC-9E7C-7ED92F6C5AB4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1010815" y="6197484"/>
            <a:ext cx="2713137" cy="315994"/>
          </a:xfrm>
          <a:prstGeom prst="rect">
            <a:avLst/>
          </a:prstGeom>
        </p:spPr>
      </p:pic>
      <p:sp>
        <p:nvSpPr>
          <p:cNvPr id="19" name="Shape 61 1 2 2 2">
            <a:extLst>
              <a:ext uri="{FF2B5EF4-FFF2-40B4-BE49-F238E27FC236}">
                <a16:creationId xmlns:a16="http://schemas.microsoft.com/office/drawing/2014/main" id="{AAB4CBDB-CAD4-4877-B42A-15B63DDE7187}"/>
              </a:ext>
            </a:extLst>
          </p:cNvPr>
          <p:cNvSpPr txBox="1"/>
          <p:nvPr/>
        </p:nvSpPr>
        <p:spPr>
          <a:xfrm>
            <a:off x="0" y="6757201"/>
            <a:ext cx="9326880" cy="1026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2853" tIns="102853" rIns="102853" bIns="102853" anchor="ctr" anchorCtr="0">
            <a:noAutofit/>
          </a:bodyPr>
          <a:lstStyle/>
          <a:p>
            <a:pPr marL="842963" lvl="1" indent="-385763">
              <a:lnSpc>
                <a:spcPct val="200000"/>
              </a:lnSpc>
              <a:spcBef>
                <a:spcPts val="720"/>
              </a:spcBef>
              <a:buSzPts val="3200"/>
              <a:buFont typeface="Wingdings" panose="05000000000000000000" pitchFamily="2" charset="2"/>
              <a:buChar char="Ø"/>
            </a:pPr>
            <a:r>
              <a:rPr lang="en-US" sz="25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How many of these functions are convex?</a:t>
            </a:r>
          </a:p>
        </p:txBody>
      </p:sp>
      <p:pic>
        <p:nvPicPr>
          <p:cNvPr id="3" name="Picture 2 2" descr="\documentclass{article}&#10;\usepackage{amsmath}&#10;\pagestyle{empty}&#10;\begin{document}&#10;&#10;$-\log(x)$ &#10;&#10;\end{document}" title="IguanaTex Bitmap Display">
            <a:extLst>
              <a:ext uri="{FF2B5EF4-FFF2-40B4-BE49-F238E27FC236}">
                <a16:creationId xmlns:a16="http://schemas.microsoft.com/office/drawing/2014/main" id="{6BC1EF7F-5055-4424-AFEE-01568B893972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6"/>
          <a:stretch>
            <a:fillRect/>
          </a:stretch>
        </p:blipFill>
        <p:spPr>
          <a:xfrm>
            <a:off x="1010815" y="8096026"/>
            <a:ext cx="961576" cy="283715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30FDC4E1-5F30-4784-9D58-AABC36C6B3CE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7"/>
          <a:stretch>
            <a:fillRect/>
          </a:stretch>
        </p:blipFill>
        <p:spPr>
          <a:xfrm>
            <a:off x="2742064" y="8140196"/>
            <a:ext cx="482486" cy="239544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3FA229DC-E872-4598-B119-7696339CB01A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8"/>
          <a:stretch>
            <a:fillRect/>
          </a:stretch>
        </p:blipFill>
        <p:spPr>
          <a:xfrm>
            <a:off x="4019801" y="8142968"/>
            <a:ext cx="705041" cy="290511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67B70680-6555-4E21-A9E3-359C74E7ABB3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9"/>
          <a:stretch>
            <a:fillRect/>
          </a:stretch>
        </p:blipFill>
        <p:spPr>
          <a:xfrm>
            <a:off x="7456383" y="8134473"/>
            <a:ext cx="1467844" cy="30750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E8A88F26-2EF3-4637-9464-32A489722F90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0"/>
          <a:stretch>
            <a:fillRect/>
          </a:stretch>
        </p:blipFill>
        <p:spPr>
          <a:xfrm>
            <a:off x="5907948" y="8176518"/>
            <a:ext cx="351671" cy="205566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BD4CB532-4935-44AB-9683-44AFBC23CA7C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1"/>
          <a:stretch>
            <a:fillRect/>
          </a:stretch>
        </p:blipFill>
        <p:spPr>
          <a:xfrm>
            <a:off x="10120991" y="8142968"/>
            <a:ext cx="1362513" cy="283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7927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1C239A87-695A-428E-998D-B4B87DCAB01D}"/>
              </a:ext>
            </a:extLst>
          </p:cNvPr>
          <p:cNvSpPr txBox="1">
            <a:spLocks/>
          </p:cNvSpPr>
          <p:nvPr/>
        </p:nvSpPr>
        <p:spPr>
          <a:xfrm>
            <a:off x="405114" y="364263"/>
            <a:ext cx="11608646" cy="51455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dirty="0">
                <a:solidFill>
                  <a:schemeClr val="tx2"/>
                </a:solidFill>
                <a:cs typeface="Arial" pitchFamily="34" charset="0"/>
              </a:rPr>
              <a:t>A Brief Review of Convex Optimization</a:t>
            </a:r>
            <a:endParaRPr lang="en-US" sz="3200" dirty="0">
              <a:solidFill>
                <a:schemeClr val="tx2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1A586AA-3010-4269-A7E8-6C19539F52A0}"/>
              </a:ext>
            </a:extLst>
          </p:cNvPr>
          <p:cNvSpPr/>
          <p:nvPr/>
        </p:nvSpPr>
        <p:spPr>
          <a:xfrm>
            <a:off x="6238755" y="9355800"/>
            <a:ext cx="534216" cy="47456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14</a:t>
            </a:r>
          </a:p>
        </p:txBody>
      </p:sp>
      <p:sp>
        <p:nvSpPr>
          <p:cNvPr id="22" name="Shape 61 1 1 1">
            <a:extLst>
              <a:ext uri="{FF2B5EF4-FFF2-40B4-BE49-F238E27FC236}">
                <a16:creationId xmlns:a16="http://schemas.microsoft.com/office/drawing/2014/main" id="{97068A47-6624-4269-A909-24EB16F29A12}"/>
              </a:ext>
            </a:extLst>
          </p:cNvPr>
          <p:cNvSpPr txBox="1"/>
          <p:nvPr/>
        </p:nvSpPr>
        <p:spPr>
          <a:xfrm>
            <a:off x="0" y="1042671"/>
            <a:ext cx="5019040" cy="1026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2853" tIns="102853" rIns="102853" bIns="102853" anchor="ctr" anchorCtr="0">
            <a:noAutofit/>
          </a:bodyPr>
          <a:lstStyle/>
          <a:p>
            <a:pPr marL="842963" lvl="1" indent="-385763">
              <a:lnSpc>
                <a:spcPct val="200000"/>
              </a:lnSpc>
              <a:spcBef>
                <a:spcPts val="720"/>
              </a:spcBef>
              <a:buSzPts val="3200"/>
              <a:buFont typeface="Wingdings" panose="05000000000000000000" pitchFamily="2" charset="2"/>
              <a:buChar char="Ø"/>
            </a:pPr>
            <a:r>
              <a:rPr lang="en-US" sz="25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Convex problems: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91244A4-F453-41F3-858C-AE267EE87D6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241035" y="2273879"/>
            <a:ext cx="2529655" cy="383951"/>
          </a:xfrm>
          <a:prstGeom prst="rect">
            <a:avLst/>
          </a:prstGeom>
        </p:spPr>
      </p:pic>
      <p:sp>
        <p:nvSpPr>
          <p:cNvPr id="6" name="Shape 61 1 2 1 1">
            <a:extLst>
              <a:ext uri="{FF2B5EF4-FFF2-40B4-BE49-F238E27FC236}">
                <a16:creationId xmlns:a16="http://schemas.microsoft.com/office/drawing/2014/main" id="{3B8DE2C3-2AE6-4348-83F3-E3F82D4F247D}"/>
              </a:ext>
            </a:extLst>
          </p:cNvPr>
          <p:cNvSpPr txBox="1"/>
          <p:nvPr/>
        </p:nvSpPr>
        <p:spPr>
          <a:xfrm>
            <a:off x="0" y="3046705"/>
            <a:ext cx="7112000" cy="1026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2853" tIns="102853" rIns="102853" bIns="102853" anchor="ctr" anchorCtr="0">
            <a:noAutofit/>
          </a:bodyPr>
          <a:lstStyle/>
          <a:p>
            <a:pPr marL="842963" lvl="1" indent="-385763">
              <a:lnSpc>
                <a:spcPct val="200000"/>
              </a:lnSpc>
              <a:spcBef>
                <a:spcPts val="720"/>
              </a:spcBef>
              <a:buSzPts val="3200"/>
              <a:buFont typeface="Wingdings" panose="05000000000000000000" pitchFamily="2" charset="2"/>
              <a:buChar char="Ø"/>
            </a:pPr>
            <a:r>
              <a:rPr lang="en-US" sz="25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Function     must be a convex function.</a:t>
            </a:r>
          </a:p>
          <a:p>
            <a:pPr marL="842963" lvl="1" indent="-385763">
              <a:lnSpc>
                <a:spcPct val="200000"/>
              </a:lnSpc>
              <a:spcBef>
                <a:spcPts val="720"/>
              </a:spcBef>
              <a:buSzPts val="3200"/>
              <a:buFont typeface="Wingdings" panose="05000000000000000000" pitchFamily="2" charset="2"/>
              <a:buChar char="Ø"/>
            </a:pPr>
            <a:r>
              <a:rPr lang="en-US" sz="25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Set       must be a convex set. 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AAE1C76-22D1-4136-A15E-C271D93C3E36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2184400" y="3109234"/>
            <a:ext cx="160000" cy="287619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DCE8ADE7-39B5-4114-9E32-EB82BE582BD7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1472065" y="4013959"/>
            <a:ext cx="241905" cy="215238"/>
          </a:xfrm>
          <a:prstGeom prst="rect">
            <a:avLst/>
          </a:prstGeom>
        </p:spPr>
      </p:pic>
      <p:sp>
        <p:nvSpPr>
          <p:cNvPr id="27" name="Shape 61 1 1 2">
            <a:extLst>
              <a:ext uri="{FF2B5EF4-FFF2-40B4-BE49-F238E27FC236}">
                <a16:creationId xmlns:a16="http://schemas.microsoft.com/office/drawing/2014/main" id="{14AF58F3-984F-4856-97F4-161BD06F5F8A}"/>
              </a:ext>
            </a:extLst>
          </p:cNvPr>
          <p:cNvSpPr txBox="1"/>
          <p:nvPr/>
        </p:nvSpPr>
        <p:spPr>
          <a:xfrm>
            <a:off x="-13462" y="4862246"/>
            <a:ext cx="7731760" cy="1026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2853" tIns="102853" rIns="102853" bIns="102853" anchor="ctr" anchorCtr="0">
            <a:noAutofit/>
          </a:bodyPr>
          <a:lstStyle/>
          <a:p>
            <a:pPr marL="842963" lvl="1" indent="-385763">
              <a:lnSpc>
                <a:spcPct val="200000"/>
              </a:lnSpc>
              <a:spcBef>
                <a:spcPts val="720"/>
              </a:spcBef>
              <a:buSzPts val="3200"/>
              <a:buFont typeface="Wingdings" panose="05000000000000000000" pitchFamily="2" charset="2"/>
              <a:buChar char="Ø"/>
            </a:pPr>
            <a:r>
              <a:rPr lang="en-US" sz="25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First-order optimality condition: </a:t>
            </a:r>
          </a:p>
        </p:txBody>
      </p:sp>
      <p:pic>
        <p:nvPicPr>
          <p:cNvPr id="3" name="Picture 2" descr="\documentclass{article}&#10;\usepackage{amsmath}&#10;\pagestyle{empty}&#10;\begin{document}&#10;&#10;$\nabla f(x^*)^T (x- x^*) \geq 0 \quad \forall x \in \mathcal{X}$ &#10;&#10;\end{document}" title="IguanaTex Bitmap Display">
            <a:extLst>
              <a:ext uri="{FF2B5EF4-FFF2-40B4-BE49-F238E27FC236}">
                <a16:creationId xmlns:a16="http://schemas.microsoft.com/office/drawing/2014/main" id="{6AE0226F-53B7-4394-83C5-B96B11D97D39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6482756" y="5375326"/>
            <a:ext cx="3786839" cy="307500"/>
          </a:xfrm>
          <a:prstGeom prst="rect">
            <a:avLst/>
          </a:prstGeom>
        </p:spPr>
      </p:pic>
      <p:sp>
        <p:nvSpPr>
          <p:cNvPr id="29" name="Shape 61 1 2 1 2">
            <a:extLst>
              <a:ext uri="{FF2B5EF4-FFF2-40B4-BE49-F238E27FC236}">
                <a16:creationId xmlns:a16="http://schemas.microsoft.com/office/drawing/2014/main" id="{C358A222-B730-4292-98CE-AD8087C9DD29}"/>
              </a:ext>
            </a:extLst>
          </p:cNvPr>
          <p:cNvSpPr txBox="1"/>
          <p:nvPr/>
        </p:nvSpPr>
        <p:spPr>
          <a:xfrm>
            <a:off x="-26924" y="5871837"/>
            <a:ext cx="5811520" cy="1026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2853" tIns="102853" rIns="102853" bIns="102853" anchor="ctr" anchorCtr="0">
            <a:noAutofit/>
          </a:bodyPr>
          <a:lstStyle/>
          <a:p>
            <a:pPr marL="842963" lvl="1" indent="-385763">
              <a:lnSpc>
                <a:spcPct val="200000"/>
              </a:lnSpc>
              <a:spcBef>
                <a:spcPts val="720"/>
              </a:spcBef>
              <a:buSzPts val="3200"/>
              <a:buFont typeface="Wingdings" panose="05000000000000000000" pitchFamily="2" charset="2"/>
              <a:buChar char="Ø"/>
            </a:pPr>
            <a:r>
              <a:rPr lang="en-US" sz="25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Second-order optimality condition: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0435796C-14C5-43B0-AEC5-048F7CF3B68C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7567812" y="6369275"/>
            <a:ext cx="1879507" cy="319391"/>
          </a:xfrm>
          <a:prstGeom prst="rect">
            <a:avLst/>
          </a:prstGeom>
        </p:spPr>
      </p:pic>
      <p:sp>
        <p:nvSpPr>
          <p:cNvPr id="32" name="Shape 61 1 2 2 1">
            <a:extLst>
              <a:ext uri="{FF2B5EF4-FFF2-40B4-BE49-F238E27FC236}">
                <a16:creationId xmlns:a16="http://schemas.microsoft.com/office/drawing/2014/main" id="{859AA6EA-D84A-4D1A-8740-F7E96930590F}"/>
              </a:ext>
            </a:extLst>
          </p:cNvPr>
          <p:cNvSpPr txBox="1"/>
          <p:nvPr/>
        </p:nvSpPr>
        <p:spPr>
          <a:xfrm>
            <a:off x="0" y="7220140"/>
            <a:ext cx="10657840" cy="1026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2853" tIns="102853" rIns="102853" bIns="102853" anchor="ctr" anchorCtr="0">
            <a:noAutofit/>
          </a:bodyPr>
          <a:lstStyle/>
          <a:p>
            <a:pPr marL="842963" lvl="1" indent="-385763">
              <a:lnSpc>
                <a:spcPct val="200000"/>
              </a:lnSpc>
              <a:spcBef>
                <a:spcPts val="720"/>
              </a:spcBef>
              <a:buSzPts val="3200"/>
              <a:buFont typeface="Wingdings" panose="05000000000000000000" pitchFamily="2" charset="2"/>
              <a:buChar char="Ø"/>
            </a:pPr>
            <a:r>
              <a:rPr lang="en-US" sz="25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All local minima of a convex problem are </a:t>
            </a:r>
            <a:r>
              <a:rPr lang="en-US" sz="2500" b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global </a:t>
            </a:r>
            <a:r>
              <a:rPr lang="en-US" sz="25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minima </a:t>
            </a:r>
            <a:r>
              <a:rPr lang="en-US" sz="2500" b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(why?)</a:t>
            </a:r>
          </a:p>
          <a:p>
            <a:pPr marL="1300163" lvl="2" indent="-385763">
              <a:lnSpc>
                <a:spcPct val="200000"/>
              </a:lnSpc>
              <a:spcBef>
                <a:spcPts val="720"/>
              </a:spcBef>
              <a:buSzPts val="3200"/>
              <a:buFont typeface="Wingdings" panose="05000000000000000000" pitchFamily="2" charset="2"/>
              <a:buChar char="Ø"/>
            </a:pPr>
            <a:r>
              <a:rPr lang="en-US" sz="25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We can find local minima of convex problem and we are done!  </a:t>
            </a:r>
          </a:p>
        </p:txBody>
      </p:sp>
    </p:spTree>
    <p:extLst>
      <p:ext uri="{BB962C8B-B14F-4D97-AF65-F5344CB8AC3E}">
        <p14:creationId xmlns:p14="http://schemas.microsoft.com/office/powerpoint/2010/main" val="4801761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1C239A87-695A-428E-998D-B4B87DCAB01D}"/>
              </a:ext>
            </a:extLst>
          </p:cNvPr>
          <p:cNvSpPr txBox="1">
            <a:spLocks/>
          </p:cNvSpPr>
          <p:nvPr/>
        </p:nvSpPr>
        <p:spPr>
          <a:xfrm>
            <a:off x="405114" y="364263"/>
            <a:ext cx="11608646" cy="51455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dirty="0">
                <a:solidFill>
                  <a:schemeClr val="tx2"/>
                </a:solidFill>
                <a:cs typeface="Arial" pitchFamily="34" charset="0"/>
              </a:rPr>
              <a:t>First-Order Methods </a:t>
            </a:r>
            <a:endParaRPr lang="en-US" sz="3200" dirty="0">
              <a:solidFill>
                <a:schemeClr val="tx2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1A586AA-3010-4269-A7E8-6C19539F52A0}"/>
              </a:ext>
            </a:extLst>
          </p:cNvPr>
          <p:cNvSpPr/>
          <p:nvPr/>
        </p:nvSpPr>
        <p:spPr>
          <a:xfrm>
            <a:off x="6238755" y="9355800"/>
            <a:ext cx="534216" cy="47456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15</a:t>
            </a:r>
          </a:p>
        </p:txBody>
      </p:sp>
      <p:sp>
        <p:nvSpPr>
          <p:cNvPr id="22" name="Shape 61 1 1 1 1">
            <a:extLst>
              <a:ext uri="{FF2B5EF4-FFF2-40B4-BE49-F238E27FC236}">
                <a16:creationId xmlns:a16="http://schemas.microsoft.com/office/drawing/2014/main" id="{97068A47-6624-4269-A909-24EB16F29A12}"/>
              </a:ext>
            </a:extLst>
          </p:cNvPr>
          <p:cNvSpPr txBox="1"/>
          <p:nvPr/>
        </p:nvSpPr>
        <p:spPr>
          <a:xfrm>
            <a:off x="1" y="1670468"/>
            <a:ext cx="5800299" cy="1026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2853" tIns="102853" rIns="102853" bIns="102853" anchor="ctr" anchorCtr="0">
            <a:noAutofit/>
          </a:bodyPr>
          <a:lstStyle/>
          <a:p>
            <a:pPr marL="842963" lvl="1" indent="-385763">
              <a:lnSpc>
                <a:spcPct val="200000"/>
              </a:lnSpc>
              <a:spcBef>
                <a:spcPts val="720"/>
              </a:spcBef>
              <a:buSzPts val="3200"/>
              <a:buFont typeface="Wingdings" panose="05000000000000000000" pitchFamily="2" charset="2"/>
              <a:buChar char="Ø"/>
            </a:pPr>
            <a:r>
              <a:rPr lang="en-US" sz="25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How to find a local minimum?</a:t>
            </a:r>
          </a:p>
          <a:p>
            <a:pPr marL="1300163" lvl="2" indent="-385763">
              <a:lnSpc>
                <a:spcPct val="200000"/>
              </a:lnSpc>
              <a:spcBef>
                <a:spcPts val="720"/>
              </a:spcBef>
              <a:buSzPts val="3200"/>
              <a:buFont typeface="Wingdings" panose="05000000000000000000" pitchFamily="2" charset="2"/>
              <a:buChar char="Ø"/>
            </a:pPr>
            <a:r>
              <a:rPr lang="en-US" sz="25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Solving:</a:t>
            </a:r>
          </a:p>
        </p:txBody>
      </p:sp>
      <p:pic>
        <p:nvPicPr>
          <p:cNvPr id="1026" name="Picture 2" descr="Large step size">
            <a:extLst>
              <a:ext uri="{FF2B5EF4-FFF2-40B4-BE49-F238E27FC236}">
                <a16:creationId xmlns:a16="http://schemas.microsoft.com/office/drawing/2014/main" id="{11F5E2AE-EDC2-4E5A-84AC-C948C912D1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2971" y="5188069"/>
            <a:ext cx="5191125" cy="2657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\documentclass{article}&#10;\usepackage{amsmath}&#10;\pagestyle{empty}&#10;\begin{document}&#10;&#10;$\nabla(f) = 0$&#10;&#10;\end{document}" title="IguanaTex Bitmap Display">
            <a:extLst>
              <a:ext uri="{FF2B5EF4-FFF2-40B4-BE49-F238E27FC236}">
                <a16:creationId xmlns:a16="http://schemas.microsoft.com/office/drawing/2014/main" id="{48C5C347-EDFC-4B2A-983A-8E9A358FF34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2845560" y="2633342"/>
            <a:ext cx="1269776" cy="322268"/>
          </a:xfrm>
          <a:prstGeom prst="rect">
            <a:avLst/>
          </a:prstGeom>
        </p:spPr>
      </p:pic>
      <p:sp>
        <p:nvSpPr>
          <p:cNvPr id="17" name="Shape 61 1 1 1 2">
            <a:extLst>
              <a:ext uri="{FF2B5EF4-FFF2-40B4-BE49-F238E27FC236}">
                <a16:creationId xmlns:a16="http://schemas.microsoft.com/office/drawing/2014/main" id="{CE9B7ABB-ADB1-4ACC-9E24-B7996E95DE51}"/>
              </a:ext>
            </a:extLst>
          </p:cNvPr>
          <p:cNvSpPr txBox="1"/>
          <p:nvPr/>
        </p:nvSpPr>
        <p:spPr>
          <a:xfrm>
            <a:off x="-54590" y="3370254"/>
            <a:ext cx="13429396" cy="1026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2853" tIns="102853" rIns="102853" bIns="102853" anchor="ctr" anchorCtr="0">
            <a:noAutofit/>
          </a:bodyPr>
          <a:lstStyle/>
          <a:p>
            <a:pPr marL="842963" lvl="1" indent="-385763">
              <a:lnSpc>
                <a:spcPct val="200000"/>
              </a:lnSpc>
              <a:spcBef>
                <a:spcPts val="720"/>
              </a:spcBef>
              <a:buSzPts val="3200"/>
              <a:buFont typeface="Wingdings" panose="05000000000000000000" pitchFamily="2" charset="2"/>
              <a:buChar char="Ø"/>
            </a:pPr>
            <a:r>
              <a:rPr lang="en-US" sz="25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What is the meaning of positive gradient (for any given entry)?</a:t>
            </a:r>
          </a:p>
          <a:p>
            <a:pPr marL="842963" lvl="1" indent="-385763">
              <a:lnSpc>
                <a:spcPct val="200000"/>
              </a:lnSpc>
              <a:spcBef>
                <a:spcPts val="720"/>
              </a:spcBef>
              <a:buSzPts val="3200"/>
              <a:buFont typeface="Wingdings" panose="05000000000000000000" pitchFamily="2" charset="2"/>
              <a:buChar char="Ø"/>
            </a:pPr>
            <a:r>
              <a:rPr lang="en-US" sz="25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 better (smaller objective value) point by going to the opposite direction of the gradient.</a:t>
            </a:r>
          </a:p>
        </p:txBody>
      </p:sp>
      <p:pic>
        <p:nvPicPr>
          <p:cNvPr id="15" name="Picture 14" descr="\documentclass{article}&#10;\usepackage{amsmath}&#10;\pagestyle{empty}&#10;\begin{document}&#10;&#10;$\mathbf{x}^{r+1} = \mathbf{x}^{r} - \alpha \nabla f(\mathbf{x}^r)$&#10;&#10;\end{document}" title="IguanaTex Bitmap Display">
            <a:extLst>
              <a:ext uri="{FF2B5EF4-FFF2-40B4-BE49-F238E27FC236}">
                <a16:creationId xmlns:a16="http://schemas.microsoft.com/office/drawing/2014/main" id="{0FF1A2FF-E075-4398-ACF7-1C660CCA59F7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1438005" y="5831430"/>
            <a:ext cx="3332756" cy="380219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C9D3620-3648-4A99-BCAB-43E5BA7ED21E}"/>
              </a:ext>
            </a:extLst>
          </p:cNvPr>
          <p:cNvCxnSpPr>
            <a:cxnSpLocks/>
          </p:cNvCxnSpPr>
          <p:nvPr/>
        </p:nvCxnSpPr>
        <p:spPr>
          <a:xfrm>
            <a:off x="3623750" y="6309424"/>
            <a:ext cx="320453" cy="91664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8781244-EF09-4532-A957-58CD2FFB1EE5}"/>
              </a:ext>
            </a:extLst>
          </p:cNvPr>
          <p:cNvSpPr txBox="1"/>
          <p:nvPr/>
        </p:nvSpPr>
        <p:spPr>
          <a:xfrm>
            <a:off x="3562602" y="7226065"/>
            <a:ext cx="1105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Step-size</a:t>
            </a:r>
          </a:p>
        </p:txBody>
      </p:sp>
    </p:spTree>
    <p:extLst>
      <p:ext uri="{BB962C8B-B14F-4D97-AF65-F5344CB8AC3E}">
        <p14:creationId xmlns:p14="http://schemas.microsoft.com/office/powerpoint/2010/main" val="1392686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1C239A87-695A-428E-998D-B4B87DCAB01D}"/>
              </a:ext>
            </a:extLst>
          </p:cNvPr>
          <p:cNvSpPr txBox="1">
            <a:spLocks/>
          </p:cNvSpPr>
          <p:nvPr/>
        </p:nvSpPr>
        <p:spPr>
          <a:xfrm>
            <a:off x="405114" y="364263"/>
            <a:ext cx="11608646" cy="51455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dirty="0">
                <a:solidFill>
                  <a:schemeClr val="tx2"/>
                </a:solidFill>
                <a:cs typeface="Arial" pitchFamily="34" charset="0"/>
              </a:rPr>
              <a:t>How to choose step-size?</a:t>
            </a:r>
            <a:endParaRPr lang="en-US" sz="3200" dirty="0">
              <a:solidFill>
                <a:schemeClr val="tx2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1A586AA-3010-4269-A7E8-6C19539F52A0}"/>
              </a:ext>
            </a:extLst>
          </p:cNvPr>
          <p:cNvSpPr/>
          <p:nvPr/>
        </p:nvSpPr>
        <p:spPr>
          <a:xfrm>
            <a:off x="6238755" y="9355800"/>
            <a:ext cx="534216" cy="47456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16</a:t>
            </a:r>
          </a:p>
        </p:txBody>
      </p:sp>
      <p:sp>
        <p:nvSpPr>
          <p:cNvPr id="22" name="Shape 61 1 1 1 1">
            <a:extLst>
              <a:ext uri="{FF2B5EF4-FFF2-40B4-BE49-F238E27FC236}">
                <a16:creationId xmlns:a16="http://schemas.microsoft.com/office/drawing/2014/main" id="{97068A47-6624-4269-A909-24EB16F29A12}"/>
              </a:ext>
            </a:extLst>
          </p:cNvPr>
          <p:cNvSpPr txBox="1"/>
          <p:nvPr/>
        </p:nvSpPr>
        <p:spPr>
          <a:xfrm>
            <a:off x="2" y="1893230"/>
            <a:ext cx="8297838" cy="803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2853" tIns="102853" rIns="102853" bIns="102853" anchor="ctr" anchorCtr="0">
            <a:noAutofit/>
          </a:bodyPr>
          <a:lstStyle/>
          <a:p>
            <a:pPr marL="842963" lvl="1" indent="-385763">
              <a:lnSpc>
                <a:spcPct val="200000"/>
              </a:lnSpc>
              <a:spcBef>
                <a:spcPts val="720"/>
              </a:spcBef>
              <a:buSzPts val="3200"/>
              <a:buFont typeface="Wingdings" panose="05000000000000000000" pitchFamily="2" charset="2"/>
              <a:buChar char="Ø"/>
            </a:pPr>
            <a:r>
              <a:rPr lang="en-US" sz="25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Constant step-size:</a:t>
            </a:r>
          </a:p>
        </p:txBody>
      </p:sp>
      <p:sp>
        <p:nvSpPr>
          <p:cNvPr id="17" name="Shape 61 1 1 1 2">
            <a:extLst>
              <a:ext uri="{FF2B5EF4-FFF2-40B4-BE49-F238E27FC236}">
                <a16:creationId xmlns:a16="http://schemas.microsoft.com/office/drawing/2014/main" id="{CE9B7ABB-ADB1-4ACC-9E24-B7996E95DE51}"/>
              </a:ext>
            </a:extLst>
          </p:cNvPr>
          <p:cNvSpPr txBox="1"/>
          <p:nvPr/>
        </p:nvSpPr>
        <p:spPr>
          <a:xfrm>
            <a:off x="58273" y="4502971"/>
            <a:ext cx="13429396" cy="1026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2853" tIns="102853" rIns="102853" bIns="102853" anchor="ctr" anchorCtr="0">
            <a:noAutofit/>
          </a:bodyPr>
          <a:lstStyle/>
          <a:p>
            <a:pPr marL="842963" lvl="1" indent="-385763">
              <a:lnSpc>
                <a:spcPct val="200000"/>
              </a:lnSpc>
              <a:spcBef>
                <a:spcPts val="720"/>
              </a:spcBef>
              <a:buSzPts val="3200"/>
              <a:buFont typeface="Wingdings" panose="05000000000000000000" pitchFamily="2" charset="2"/>
              <a:buChar char="Ø"/>
            </a:pPr>
            <a:r>
              <a:rPr lang="en-US" sz="25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Diminishing step-size:</a:t>
            </a:r>
          </a:p>
          <a:p>
            <a:pPr marL="1300163" lvl="2" indent="-385763">
              <a:lnSpc>
                <a:spcPct val="200000"/>
              </a:lnSpc>
              <a:spcBef>
                <a:spcPts val="720"/>
              </a:spcBef>
              <a:buSzPts val="3200"/>
              <a:buFont typeface="Wingdings" panose="05000000000000000000" pitchFamily="2" charset="2"/>
              <a:buChar char="Ø"/>
            </a:pPr>
            <a:r>
              <a:rPr lang="en-US" sz="25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What about                     ? </a:t>
            </a:r>
          </a:p>
          <a:p>
            <a:pPr marL="842963" lvl="1" indent="-385763">
              <a:lnSpc>
                <a:spcPct val="200000"/>
              </a:lnSpc>
              <a:spcBef>
                <a:spcPts val="720"/>
              </a:spcBef>
              <a:buSzPts val="3200"/>
              <a:buFont typeface="Wingdings" panose="05000000000000000000" pitchFamily="2" charset="2"/>
              <a:buChar char="Ø"/>
            </a:pPr>
            <a:r>
              <a:rPr lang="en-US" sz="25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Exact line search:</a:t>
            </a:r>
          </a:p>
          <a:p>
            <a:pPr marL="1300163" lvl="2" indent="-385763">
              <a:lnSpc>
                <a:spcPct val="200000"/>
              </a:lnSpc>
              <a:spcBef>
                <a:spcPts val="720"/>
              </a:spcBef>
              <a:buSzPts val="3200"/>
              <a:buFont typeface="Wingdings" panose="05000000000000000000" pitchFamily="2" charset="2"/>
              <a:buChar char="Ø"/>
            </a:pPr>
            <a:r>
              <a:rPr lang="en-US" sz="25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Not the best global sequence of step-sizes</a:t>
            </a:r>
          </a:p>
          <a:p>
            <a:pPr marL="842963" lvl="1" indent="-385763">
              <a:lnSpc>
                <a:spcPct val="200000"/>
              </a:lnSpc>
              <a:spcBef>
                <a:spcPts val="720"/>
              </a:spcBef>
              <a:buSzPts val="3200"/>
              <a:buFont typeface="Wingdings" panose="05000000000000000000" pitchFamily="2" charset="2"/>
              <a:buChar char="Ø"/>
            </a:pPr>
            <a:r>
              <a:rPr lang="en-US" sz="25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Armijo Rule:  </a:t>
            </a:r>
          </a:p>
        </p:txBody>
      </p:sp>
      <p:pic>
        <p:nvPicPr>
          <p:cNvPr id="3" name="Picture 2 2" descr="\documentclass{article}&#10;\usepackage{amsmath}&#10;\pagestyle{empty}&#10;\begin{document}&#10;&#10;$f(\mathbf{x}^{r+1}) = f(\mathbf{x}^{r}) - \alpha^r \nabla f(\mathbf{x})$&#10;&#10;\end{document}" title="IguanaTex Bitmap Display">
            <a:extLst>
              <a:ext uri="{FF2B5EF4-FFF2-40B4-BE49-F238E27FC236}">
                <a16:creationId xmlns:a16="http://schemas.microsoft.com/office/drawing/2014/main" id="{19E18311-6CCD-47F3-8C61-5AE3439BF30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4789099" y="1362330"/>
            <a:ext cx="4292863" cy="380219"/>
          </a:xfrm>
          <a:prstGeom prst="rect">
            <a:avLst/>
          </a:prstGeom>
        </p:spPr>
      </p:pic>
      <p:pic>
        <p:nvPicPr>
          <p:cNvPr id="16" name="Picture 15" descr="\documentclass{article}&#10;\usepackage{amsmath}&#10;\pagestyle{empty}&#10;\begin{document}&#10;&#10;$\alpha^r = \frac{1}{r}$&#10;&#10;\end{document}" title="IguanaTex Bitmap Display">
            <a:extLst>
              <a:ext uri="{FF2B5EF4-FFF2-40B4-BE49-F238E27FC236}">
                <a16:creationId xmlns:a16="http://schemas.microsoft.com/office/drawing/2014/main" id="{7BCD9DAD-BC9C-4D93-880C-A32EE4109750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4276122" y="3216431"/>
            <a:ext cx="1025953" cy="426950"/>
          </a:xfrm>
          <a:prstGeom prst="rect">
            <a:avLst/>
          </a:prstGeom>
        </p:spPr>
      </p:pic>
      <p:pic>
        <p:nvPicPr>
          <p:cNvPr id="19" name="Picture 18" descr="\documentclass{article}&#10;\usepackage{amsmath}&#10;\pagestyle{empty}&#10;\begin{document}&#10;&#10;$\alpha^r = \frac{1}{r^2}$&#10;&#10;\end{document}" title="IguanaTex Bitmap Display">
            <a:extLst>
              <a:ext uri="{FF2B5EF4-FFF2-40B4-BE49-F238E27FC236}">
                <a16:creationId xmlns:a16="http://schemas.microsoft.com/office/drawing/2014/main" id="{6147F6EB-E809-4BF3-90A3-86D4BACCE7D8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3239179" y="4076981"/>
            <a:ext cx="1159773" cy="426950"/>
          </a:xfrm>
          <a:prstGeom prst="rect">
            <a:avLst/>
          </a:prstGeom>
        </p:spPr>
      </p:pic>
      <p:pic>
        <p:nvPicPr>
          <p:cNvPr id="25" name="Picture 24" descr="\documentclass{article}&#10;\usepackage{amsmath}&#10;\pagestyle{empty}&#10;\begin{document}&#10;&#10;\begin{equation*}&#10;\alpha^r = \min_{\alpha} f(x^r - \alpha \nabla f(x^r))&#10;\end{equation*}&#10;&#10;\end{document}" title="IguanaTex Bitmap Display">
            <a:extLst>
              <a:ext uri="{FF2B5EF4-FFF2-40B4-BE49-F238E27FC236}">
                <a16:creationId xmlns:a16="http://schemas.microsoft.com/office/drawing/2014/main" id="{1138F8D8-B61C-4B77-BDDF-1F5EEB145C13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3819065" y="5076662"/>
            <a:ext cx="4088943" cy="480053"/>
          </a:xfrm>
          <a:prstGeom prst="rect">
            <a:avLst/>
          </a:prstGeom>
        </p:spPr>
      </p:pic>
      <p:pic>
        <p:nvPicPr>
          <p:cNvPr id="28" name="Picture 27" descr="\documentclass{article}&#10;\usepackage{amsmath}&#10;\pagestyle{empty}&#10;\begin{document}&#10;&#10;$\alpha^r = \alpha_0$&#10;&#10;\end{document}" title="IguanaTex Bitmap Display">
            <a:extLst>
              <a:ext uri="{FF2B5EF4-FFF2-40B4-BE49-F238E27FC236}">
                <a16:creationId xmlns:a16="http://schemas.microsoft.com/office/drawing/2014/main" id="{132062A9-80E4-4D3D-A8F1-497C70D73143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4148921" y="2297467"/>
            <a:ext cx="1193759" cy="293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1487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1C239A87-695A-428E-998D-B4B87DCAB01D}"/>
              </a:ext>
            </a:extLst>
          </p:cNvPr>
          <p:cNvSpPr txBox="1">
            <a:spLocks/>
          </p:cNvSpPr>
          <p:nvPr/>
        </p:nvSpPr>
        <p:spPr>
          <a:xfrm>
            <a:off x="405114" y="364263"/>
            <a:ext cx="11608646" cy="51455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dirty="0">
                <a:solidFill>
                  <a:schemeClr val="tx2"/>
                </a:solidFill>
                <a:cs typeface="Arial" pitchFamily="34" charset="0"/>
              </a:rPr>
              <a:t>Convergence of Gradient Descent for Convex Problems:</a:t>
            </a:r>
            <a:endParaRPr lang="en-US" sz="3200" dirty="0">
              <a:solidFill>
                <a:schemeClr val="tx2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1A586AA-3010-4269-A7E8-6C19539F52A0}"/>
              </a:ext>
            </a:extLst>
          </p:cNvPr>
          <p:cNvSpPr/>
          <p:nvPr/>
        </p:nvSpPr>
        <p:spPr>
          <a:xfrm>
            <a:off x="6238755" y="9355800"/>
            <a:ext cx="534216" cy="47456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17</a:t>
            </a:r>
          </a:p>
        </p:txBody>
      </p:sp>
      <p:sp>
        <p:nvSpPr>
          <p:cNvPr id="22" name="Shape 61 1 1 1 1 1">
            <a:extLst>
              <a:ext uri="{FF2B5EF4-FFF2-40B4-BE49-F238E27FC236}">
                <a16:creationId xmlns:a16="http://schemas.microsoft.com/office/drawing/2014/main" id="{97068A47-6624-4269-A909-24EB16F29A12}"/>
              </a:ext>
            </a:extLst>
          </p:cNvPr>
          <p:cNvSpPr txBox="1"/>
          <p:nvPr/>
        </p:nvSpPr>
        <p:spPr>
          <a:xfrm>
            <a:off x="-122827" y="1064275"/>
            <a:ext cx="8297838" cy="803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2853" tIns="102853" rIns="102853" bIns="102853" anchor="ctr" anchorCtr="0">
            <a:noAutofit/>
          </a:bodyPr>
          <a:lstStyle/>
          <a:p>
            <a:pPr marL="842963" lvl="1" indent="-385763">
              <a:lnSpc>
                <a:spcPct val="200000"/>
              </a:lnSpc>
              <a:spcBef>
                <a:spcPts val="720"/>
              </a:spcBef>
              <a:buSzPts val="3200"/>
              <a:buFont typeface="Wingdings" panose="05000000000000000000" pitchFamily="2" charset="2"/>
              <a:buChar char="Ø"/>
            </a:pPr>
            <a:r>
              <a:rPr lang="en-US" sz="25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Lipschitz Continuity: </a:t>
            </a:r>
          </a:p>
        </p:txBody>
      </p:sp>
      <p:pic>
        <p:nvPicPr>
          <p:cNvPr id="10" name="Picture 9" descr="\documentclass{article}&#10;\usepackage{amsmath}&#10;\pagestyle{empty}&#10;\begin{document}&#10;&#10;\begin{equation*}&#10;\exists L &gt; 0 \quad \forall \mathbf{x}, \mathbf{y} \in D_f: | f(\mathbf{x}) - f(\mathbf{y}) | \leq L \|\mathbf{x} - \mathbf{y} \|&#10;\end{equation*}&#10;\end{document}" title="IguanaTex Bitmap Display">
            <a:extLst>
              <a:ext uri="{FF2B5EF4-FFF2-40B4-BE49-F238E27FC236}">
                <a16:creationId xmlns:a16="http://schemas.microsoft.com/office/drawing/2014/main" id="{99D89B5D-9A6F-4119-A0F1-41435BBA139F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3239179" y="2117298"/>
            <a:ext cx="7278580" cy="367947"/>
          </a:xfrm>
          <a:prstGeom prst="rect">
            <a:avLst/>
          </a:prstGeom>
        </p:spPr>
      </p:pic>
      <p:sp>
        <p:nvSpPr>
          <p:cNvPr id="15" name="Shape 61 1 1 1 1 2">
            <a:extLst>
              <a:ext uri="{FF2B5EF4-FFF2-40B4-BE49-F238E27FC236}">
                <a16:creationId xmlns:a16="http://schemas.microsoft.com/office/drawing/2014/main" id="{7F6A5AAB-9C2B-49E5-9939-90FDACF19B3F}"/>
              </a:ext>
            </a:extLst>
          </p:cNvPr>
          <p:cNvSpPr txBox="1"/>
          <p:nvPr/>
        </p:nvSpPr>
        <p:spPr>
          <a:xfrm>
            <a:off x="0" y="2734871"/>
            <a:ext cx="8297838" cy="803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2853" tIns="102853" rIns="102853" bIns="102853" anchor="ctr" anchorCtr="0">
            <a:noAutofit/>
          </a:bodyPr>
          <a:lstStyle/>
          <a:p>
            <a:pPr marL="842963" lvl="1" indent="-385763">
              <a:lnSpc>
                <a:spcPct val="200000"/>
              </a:lnSpc>
              <a:spcBef>
                <a:spcPts val="720"/>
              </a:spcBef>
              <a:buSzPts val="3200"/>
              <a:buFont typeface="Wingdings" panose="05000000000000000000" pitchFamily="2" charset="2"/>
              <a:buChar char="Ø"/>
            </a:pPr>
            <a:r>
              <a:rPr lang="en-US" sz="25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Gradient Lipschitz:</a:t>
            </a:r>
          </a:p>
        </p:txBody>
      </p:sp>
      <p:pic>
        <p:nvPicPr>
          <p:cNvPr id="13" name="Picture 12" descr="\documentclass{article}&#10;\usepackage{amsmath}&#10;\pagestyle{empty}&#10;\begin{document}&#10;&#10;\begin{equation*}&#10;\exists L &gt; 0 \quad \forall \mathbf{x}, \mathbf{y} \in D_f: | \nabla f(\mathbf{x}) - \nabla f(\mathbf{y}) | \leq L \|\mathbf{x} - \mathbf{y} \|&#10;\end{equation*}&#10;\end{document}" title="IguanaTex Bitmap Display">
            <a:extLst>
              <a:ext uri="{FF2B5EF4-FFF2-40B4-BE49-F238E27FC236}">
                <a16:creationId xmlns:a16="http://schemas.microsoft.com/office/drawing/2014/main" id="{FE4D3FFF-68EA-4D4A-A9A3-2E6CA5F2A4C5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2919005" y="3787894"/>
            <a:ext cx="7864332" cy="367947"/>
          </a:xfrm>
          <a:prstGeom prst="rect">
            <a:avLst/>
          </a:prstGeom>
        </p:spPr>
      </p:pic>
      <p:sp>
        <p:nvSpPr>
          <p:cNvPr id="23" name="Shape 61 1 1 1 1 2">
            <a:extLst>
              <a:ext uri="{FF2B5EF4-FFF2-40B4-BE49-F238E27FC236}">
                <a16:creationId xmlns:a16="http://schemas.microsoft.com/office/drawing/2014/main" id="{92F7EC8D-C44A-4C06-8370-DA166BAA0721}"/>
              </a:ext>
            </a:extLst>
          </p:cNvPr>
          <p:cNvSpPr txBox="1"/>
          <p:nvPr/>
        </p:nvSpPr>
        <p:spPr>
          <a:xfrm>
            <a:off x="0" y="5099163"/>
            <a:ext cx="8297838" cy="803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2853" tIns="102853" rIns="102853" bIns="102853" anchor="ctr" anchorCtr="0">
            <a:noAutofit/>
          </a:bodyPr>
          <a:lstStyle/>
          <a:p>
            <a:pPr marL="842963" lvl="1" indent="-385763">
              <a:lnSpc>
                <a:spcPct val="200000"/>
              </a:lnSpc>
              <a:spcBef>
                <a:spcPts val="720"/>
              </a:spcBef>
              <a:buSzPts val="3200"/>
              <a:buFont typeface="Wingdings" panose="05000000000000000000" pitchFamily="2" charset="2"/>
              <a:buChar char="Ø"/>
            </a:pPr>
            <a:r>
              <a:rPr lang="en-US" sz="25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Descent Lemma: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61A91A98-53DB-4F52-B066-8EE602DFE90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92805" y="6199457"/>
            <a:ext cx="9916732" cy="1584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8516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1C239A87-695A-428E-998D-B4B87DCAB01D}"/>
              </a:ext>
            </a:extLst>
          </p:cNvPr>
          <p:cNvSpPr txBox="1">
            <a:spLocks/>
          </p:cNvSpPr>
          <p:nvPr/>
        </p:nvSpPr>
        <p:spPr>
          <a:xfrm>
            <a:off x="405114" y="364263"/>
            <a:ext cx="11608646" cy="51455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dirty="0">
                <a:solidFill>
                  <a:schemeClr val="tx2"/>
                </a:solidFill>
                <a:cs typeface="Arial" pitchFamily="34" charset="0"/>
              </a:rPr>
              <a:t>Convergence of Gradient Descent for Convex Problems:</a:t>
            </a:r>
            <a:endParaRPr lang="en-US" sz="3200" dirty="0">
              <a:solidFill>
                <a:schemeClr val="tx2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1A586AA-3010-4269-A7E8-6C19539F52A0}"/>
              </a:ext>
            </a:extLst>
          </p:cNvPr>
          <p:cNvSpPr/>
          <p:nvPr/>
        </p:nvSpPr>
        <p:spPr>
          <a:xfrm>
            <a:off x="6238755" y="9355800"/>
            <a:ext cx="534216" cy="47456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18</a:t>
            </a:r>
          </a:p>
        </p:txBody>
      </p:sp>
      <p:sp>
        <p:nvSpPr>
          <p:cNvPr id="22" name="Shape 61 1 1 1 1 1">
            <a:extLst>
              <a:ext uri="{FF2B5EF4-FFF2-40B4-BE49-F238E27FC236}">
                <a16:creationId xmlns:a16="http://schemas.microsoft.com/office/drawing/2014/main" id="{97068A47-6624-4269-A909-24EB16F29A12}"/>
              </a:ext>
            </a:extLst>
          </p:cNvPr>
          <p:cNvSpPr txBox="1"/>
          <p:nvPr/>
        </p:nvSpPr>
        <p:spPr>
          <a:xfrm>
            <a:off x="-122827" y="1064275"/>
            <a:ext cx="8297838" cy="803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2853" tIns="102853" rIns="102853" bIns="102853" anchor="ctr" anchorCtr="0">
            <a:noAutofit/>
          </a:bodyPr>
          <a:lstStyle/>
          <a:p>
            <a:pPr marL="842963" lvl="1" indent="-385763">
              <a:lnSpc>
                <a:spcPct val="200000"/>
              </a:lnSpc>
              <a:spcBef>
                <a:spcPts val="720"/>
              </a:spcBef>
              <a:buSzPts val="3200"/>
              <a:buFont typeface="Wingdings" panose="05000000000000000000" pitchFamily="2" charset="2"/>
              <a:buChar char="Ø"/>
            </a:pPr>
            <a:r>
              <a:rPr lang="en-US" sz="25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Sufficient Descent (Based on Descent Lemma):</a:t>
            </a:r>
          </a:p>
        </p:txBody>
      </p:sp>
      <p:sp>
        <p:nvSpPr>
          <p:cNvPr id="15" name="Shape 61 1 1 1 1 2 1 1">
            <a:extLst>
              <a:ext uri="{FF2B5EF4-FFF2-40B4-BE49-F238E27FC236}">
                <a16:creationId xmlns:a16="http://schemas.microsoft.com/office/drawing/2014/main" id="{7F6A5AAB-9C2B-49E5-9939-90FDACF19B3F}"/>
              </a:ext>
            </a:extLst>
          </p:cNvPr>
          <p:cNvSpPr txBox="1"/>
          <p:nvPr/>
        </p:nvSpPr>
        <p:spPr>
          <a:xfrm>
            <a:off x="-31415" y="3152800"/>
            <a:ext cx="13074556" cy="803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2853" tIns="102853" rIns="102853" bIns="102853" anchor="ctr" anchorCtr="0">
            <a:noAutofit/>
          </a:bodyPr>
          <a:lstStyle/>
          <a:p>
            <a:pPr marL="842963" lvl="1" indent="-385763">
              <a:lnSpc>
                <a:spcPct val="200000"/>
              </a:lnSpc>
              <a:spcBef>
                <a:spcPts val="720"/>
              </a:spcBef>
              <a:buSzPts val="3200"/>
              <a:buFont typeface="Wingdings" panose="05000000000000000000" pitchFamily="2" charset="2"/>
              <a:buChar char="Ø"/>
            </a:pPr>
            <a:r>
              <a:rPr lang="en-US" sz="25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Let                               , f is Lipschitz gradient with constant L, then we require</a:t>
            </a:r>
          </a:p>
          <a:p>
            <a:pPr lvl="1">
              <a:lnSpc>
                <a:spcPct val="200000"/>
              </a:lnSpc>
              <a:spcBef>
                <a:spcPts val="720"/>
              </a:spcBef>
              <a:buSzPts val="3200"/>
            </a:pPr>
            <a:r>
              <a:rPr lang="en-US" sz="25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   to achieve an epsilon optimal solution.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20A952F-AE00-41BD-9DDC-464BC79234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5738" y="1925074"/>
            <a:ext cx="4800841" cy="961230"/>
          </a:xfrm>
          <a:prstGeom prst="rect">
            <a:avLst/>
          </a:prstGeom>
        </p:spPr>
      </p:pic>
      <p:pic>
        <p:nvPicPr>
          <p:cNvPr id="5" name="Picture 4" descr="\documentclass{article}&#10;\usepackage{amsmath}&#10;\pagestyle{empty}&#10;\begin{document}&#10;&#10;$D = \|\mathbf{x}^0 - \mathbf{x}^* \|$&#10;&#10;\end{document}" title="IguanaTex Bitmap Display">
            <a:extLst>
              <a:ext uri="{FF2B5EF4-FFF2-40B4-BE49-F238E27FC236}">
                <a16:creationId xmlns:a16="http://schemas.microsoft.com/office/drawing/2014/main" id="{BDF3FF70-F664-4ED3-894B-8BE2B2BC2E3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465093" y="3128018"/>
            <a:ext cx="2013333" cy="340952"/>
          </a:xfrm>
          <a:prstGeom prst="rect">
            <a:avLst/>
          </a:prstGeom>
        </p:spPr>
      </p:pic>
      <p:pic>
        <p:nvPicPr>
          <p:cNvPr id="28" name="Picture 27" descr="\documentclass{article}&#10;\usepackage{amsmath}&#10;\pagestyle{empty}&#10;\begin{document}&#10;&#10;$\mathcal{O}(\frac{LD^2}{\epsilon})$&#10;&#10;\end{document}" title="IguanaTex Bitmap Display">
            <a:extLst>
              <a:ext uri="{FF2B5EF4-FFF2-40B4-BE49-F238E27FC236}">
                <a16:creationId xmlns:a16="http://schemas.microsoft.com/office/drawing/2014/main" id="{6EE08131-F0DD-4D2C-B34B-6ADF8163E26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10868396" y="2995980"/>
            <a:ext cx="1232385" cy="514992"/>
          </a:xfrm>
          <a:prstGeom prst="rect">
            <a:avLst/>
          </a:prstGeom>
        </p:spPr>
      </p:pic>
      <p:sp>
        <p:nvSpPr>
          <p:cNvPr id="18" name="Shape 61 1 1 1 1 2 1 2">
            <a:extLst>
              <a:ext uri="{FF2B5EF4-FFF2-40B4-BE49-F238E27FC236}">
                <a16:creationId xmlns:a16="http://schemas.microsoft.com/office/drawing/2014/main" id="{B0C0FB72-A9E9-4EFC-9746-C5302E0BE4AA}"/>
              </a:ext>
            </a:extLst>
          </p:cNvPr>
          <p:cNvSpPr txBox="1"/>
          <p:nvPr/>
        </p:nvSpPr>
        <p:spPr>
          <a:xfrm>
            <a:off x="-31415" y="4756365"/>
            <a:ext cx="5094734" cy="803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2853" tIns="102853" rIns="102853" bIns="102853" anchor="ctr" anchorCtr="0">
            <a:noAutofit/>
          </a:bodyPr>
          <a:lstStyle/>
          <a:p>
            <a:pPr marL="842963" lvl="1" indent="-385763">
              <a:lnSpc>
                <a:spcPct val="200000"/>
              </a:lnSpc>
              <a:spcBef>
                <a:spcPts val="720"/>
              </a:spcBef>
              <a:buSzPts val="3200"/>
              <a:buFont typeface="Wingdings" panose="05000000000000000000" pitchFamily="2" charset="2"/>
              <a:buChar char="Ø"/>
            </a:pPr>
            <a:r>
              <a:rPr lang="en-US" sz="25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From Descent Lemma: 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E5B254E-DCB2-489C-9300-4EA06A2F487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93983" y="7362986"/>
            <a:ext cx="8136773" cy="122317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45D465F-0B96-403E-9E79-65722114C37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51763" y="5543398"/>
            <a:ext cx="7878993" cy="1258592"/>
          </a:xfrm>
          <a:prstGeom prst="rect">
            <a:avLst/>
          </a:prstGeom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01CCF1E-A282-40E2-BA87-AF79113E783B}"/>
              </a:ext>
            </a:extLst>
          </p:cNvPr>
          <p:cNvCxnSpPr/>
          <p:nvPr/>
        </p:nvCxnSpPr>
        <p:spPr>
          <a:xfrm>
            <a:off x="6858000" y="6515387"/>
            <a:ext cx="0" cy="96899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00844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1C239A87-695A-428E-998D-B4B87DCAB01D}"/>
              </a:ext>
            </a:extLst>
          </p:cNvPr>
          <p:cNvSpPr txBox="1">
            <a:spLocks/>
          </p:cNvSpPr>
          <p:nvPr/>
        </p:nvSpPr>
        <p:spPr>
          <a:xfrm>
            <a:off x="405114" y="364263"/>
            <a:ext cx="11608646" cy="51455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dirty="0">
                <a:solidFill>
                  <a:schemeClr val="tx2"/>
                </a:solidFill>
                <a:cs typeface="Arial" pitchFamily="34" charset="0"/>
              </a:rPr>
              <a:t>Convergence of GD for Convex Problems (GD)</a:t>
            </a:r>
            <a:endParaRPr lang="en-US" sz="3200" dirty="0">
              <a:solidFill>
                <a:schemeClr val="tx2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1A586AA-3010-4269-A7E8-6C19539F52A0}"/>
              </a:ext>
            </a:extLst>
          </p:cNvPr>
          <p:cNvSpPr/>
          <p:nvPr/>
        </p:nvSpPr>
        <p:spPr>
          <a:xfrm>
            <a:off x="6238755" y="9355800"/>
            <a:ext cx="534216" cy="47456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19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43E0C6-2388-4D61-96A2-75E7601020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5835" y="3881270"/>
            <a:ext cx="9934272" cy="435169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50203C0-1DEC-4862-901B-D0A838AD5C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4584" y="1188756"/>
            <a:ext cx="8136773" cy="1223175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3C30651-B173-45FE-A20E-5FD8BD7C3008}"/>
              </a:ext>
            </a:extLst>
          </p:cNvPr>
          <p:cNvCxnSpPr/>
          <p:nvPr/>
        </p:nvCxnSpPr>
        <p:spPr>
          <a:xfrm>
            <a:off x="6772971" y="2565779"/>
            <a:ext cx="0" cy="96899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70888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1C239A87-695A-428E-998D-B4B87DCAB01D}"/>
              </a:ext>
            </a:extLst>
          </p:cNvPr>
          <p:cNvSpPr txBox="1">
            <a:spLocks/>
          </p:cNvSpPr>
          <p:nvPr/>
        </p:nvSpPr>
        <p:spPr>
          <a:xfrm>
            <a:off x="405114" y="364263"/>
            <a:ext cx="11401942" cy="51455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dirty="0">
                <a:solidFill>
                  <a:schemeClr val="tx2"/>
                </a:solidFill>
                <a:cs typeface="Arial" pitchFamily="34" charset="0"/>
              </a:rPr>
              <a:t>Supervised and Unsupervised Learning Tasks</a:t>
            </a:r>
            <a:endParaRPr lang="en-US" sz="3200" dirty="0">
              <a:solidFill>
                <a:schemeClr val="tx2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F1A1716-6412-4DD2-BDC9-E3F451995271}"/>
              </a:ext>
            </a:extLst>
          </p:cNvPr>
          <p:cNvSpPr/>
          <p:nvPr/>
        </p:nvSpPr>
        <p:spPr>
          <a:xfrm>
            <a:off x="6238755" y="9282897"/>
            <a:ext cx="534216" cy="47456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2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F3E69D6-9CEF-4860-95E4-A270455180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8143" y="1323688"/>
            <a:ext cx="6667500" cy="3562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341C58E-45A9-4A93-A0D8-651DA9382E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077" y="1201191"/>
            <a:ext cx="5120434" cy="3862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300827C4-5728-4891-AFBF-F6B2993AC7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1961" y="5795200"/>
            <a:ext cx="5424058" cy="2983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\documentclass{article}&#10;\usepackage{amsmath}&#10;\pagestyle{empty}&#10;\begin{document}&#10;&#10;$Y \approx f(X)$&#10;&#10;\end{document}" title="IguanaTex Bitmap Display">
            <a:extLst>
              <a:ext uri="{FF2B5EF4-FFF2-40B4-BE49-F238E27FC236}">
                <a16:creationId xmlns:a16="http://schemas.microsoft.com/office/drawing/2014/main" id="{7A9D6029-6902-4086-9820-5B1A431CF74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9341893" y="5213173"/>
            <a:ext cx="1746750" cy="409701"/>
          </a:xfrm>
          <a:prstGeom prst="rect">
            <a:avLst/>
          </a:prstGeom>
        </p:spPr>
      </p:pic>
      <p:pic>
        <p:nvPicPr>
          <p:cNvPr id="17" name="Picture 16" descr="\documentclass{article}&#10;\usepackage{amsmath}&#10;\pagestyle{empty}&#10;\begin{document}&#10;&#10;$Y \approx f(X)$&#10;&#10;\end{document}" title="IguanaTex Bitmap Display">
            <a:extLst>
              <a:ext uri="{FF2B5EF4-FFF2-40B4-BE49-F238E27FC236}">
                <a16:creationId xmlns:a16="http://schemas.microsoft.com/office/drawing/2014/main" id="{9008D494-B036-4564-A085-59DF0018E10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2438401" y="5158997"/>
            <a:ext cx="1746750" cy="409701"/>
          </a:xfrm>
          <a:prstGeom prst="rect">
            <a:avLst/>
          </a:prstGeom>
        </p:spPr>
      </p:pic>
      <p:pic>
        <p:nvPicPr>
          <p:cNvPr id="18" name="Picture 17" descr="\documentclass{article}&#10;\usepackage{amsmath}&#10;\pagestyle{empty}&#10;\begin{document}&#10;&#10;$Y \approx f(X)$&#10;&#10;\end{document}" title="IguanaTex Bitmap Display">
            <a:extLst>
              <a:ext uri="{FF2B5EF4-FFF2-40B4-BE49-F238E27FC236}">
                <a16:creationId xmlns:a16="http://schemas.microsoft.com/office/drawing/2014/main" id="{CF5389BB-4B73-49BB-94CC-27E451B91B28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9971514" y="7287183"/>
            <a:ext cx="1746750" cy="409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8578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1C239A87-695A-428E-998D-B4B87DCAB01D}"/>
              </a:ext>
            </a:extLst>
          </p:cNvPr>
          <p:cNvSpPr txBox="1">
            <a:spLocks/>
          </p:cNvSpPr>
          <p:nvPr/>
        </p:nvSpPr>
        <p:spPr>
          <a:xfrm>
            <a:off x="405114" y="364263"/>
            <a:ext cx="11608646" cy="51455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dirty="0">
                <a:solidFill>
                  <a:schemeClr val="tx2"/>
                </a:solidFill>
                <a:cs typeface="Arial" pitchFamily="34" charset="0"/>
              </a:rPr>
              <a:t>Cost-to-go (Based on the convexity)</a:t>
            </a:r>
            <a:endParaRPr lang="en-US" sz="3200" dirty="0">
              <a:solidFill>
                <a:schemeClr val="tx2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1A586AA-3010-4269-A7E8-6C19539F52A0}"/>
              </a:ext>
            </a:extLst>
          </p:cNvPr>
          <p:cNvSpPr/>
          <p:nvPr/>
        </p:nvSpPr>
        <p:spPr>
          <a:xfrm>
            <a:off x="6238755" y="9355800"/>
            <a:ext cx="534216" cy="47456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20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65736C1-B6A5-424C-BAE0-C6D53409BD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114" y="1385563"/>
            <a:ext cx="12013760" cy="2098164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1FE4F3D-A0B5-4A0E-BA15-6CAE333FA169}"/>
              </a:ext>
            </a:extLst>
          </p:cNvPr>
          <p:cNvCxnSpPr/>
          <p:nvPr/>
        </p:nvCxnSpPr>
        <p:spPr>
          <a:xfrm>
            <a:off x="3275463" y="3483727"/>
            <a:ext cx="736979" cy="67884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002E7D0-7AC5-4155-A839-E9A0DAF5BB46}"/>
              </a:ext>
            </a:extLst>
          </p:cNvPr>
          <p:cNvSpPr txBox="1"/>
          <p:nvPr/>
        </p:nvSpPr>
        <p:spPr>
          <a:xfrm>
            <a:off x="4230806" y="3833847"/>
            <a:ext cx="1132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Convexity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070B3C0-F8ED-4E7D-A93F-B789448D26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5677" y="4756593"/>
            <a:ext cx="10768083" cy="3988586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EAEA0A0-4952-4BB0-BD63-164C31AB33EE}"/>
              </a:ext>
            </a:extLst>
          </p:cNvPr>
          <p:cNvCxnSpPr>
            <a:cxnSpLocks/>
          </p:cNvCxnSpPr>
          <p:nvPr/>
        </p:nvCxnSpPr>
        <p:spPr>
          <a:xfrm flipH="1" flipV="1">
            <a:off x="2579427" y="7274257"/>
            <a:ext cx="1392071" cy="12283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8D17D39-BBB3-45D5-BB32-D90919B5C908}"/>
              </a:ext>
            </a:extLst>
          </p:cNvPr>
          <p:cNvSpPr txBox="1"/>
          <p:nvPr/>
        </p:nvSpPr>
        <p:spPr>
          <a:xfrm>
            <a:off x="863540" y="6812884"/>
            <a:ext cx="2411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Last page inequality</a:t>
            </a:r>
          </a:p>
        </p:txBody>
      </p:sp>
    </p:spTree>
    <p:extLst>
      <p:ext uri="{BB962C8B-B14F-4D97-AF65-F5344CB8AC3E}">
        <p14:creationId xmlns:p14="http://schemas.microsoft.com/office/powerpoint/2010/main" val="10423457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1C239A87-695A-428E-998D-B4B87DCAB01D}"/>
              </a:ext>
            </a:extLst>
          </p:cNvPr>
          <p:cNvSpPr txBox="1">
            <a:spLocks/>
          </p:cNvSpPr>
          <p:nvPr/>
        </p:nvSpPr>
        <p:spPr>
          <a:xfrm>
            <a:off x="405114" y="364263"/>
            <a:ext cx="11608646" cy="51455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dirty="0">
                <a:solidFill>
                  <a:schemeClr val="tx2"/>
                </a:solidFill>
                <a:cs typeface="Arial" pitchFamily="34" charset="0"/>
              </a:rPr>
              <a:t>Convergence Rate</a:t>
            </a:r>
            <a:endParaRPr lang="en-US" sz="3200" dirty="0">
              <a:solidFill>
                <a:schemeClr val="tx2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1A586AA-3010-4269-A7E8-6C19539F52A0}"/>
              </a:ext>
            </a:extLst>
          </p:cNvPr>
          <p:cNvSpPr/>
          <p:nvPr/>
        </p:nvSpPr>
        <p:spPr>
          <a:xfrm>
            <a:off x="6238755" y="9355800"/>
            <a:ext cx="534216" cy="47456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21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1FE4F3D-A0B5-4A0E-BA15-6CAE333FA169}"/>
              </a:ext>
            </a:extLst>
          </p:cNvPr>
          <p:cNvCxnSpPr>
            <a:cxnSpLocks/>
          </p:cNvCxnSpPr>
          <p:nvPr/>
        </p:nvCxnSpPr>
        <p:spPr>
          <a:xfrm>
            <a:off x="6529039" y="2254330"/>
            <a:ext cx="0" cy="84371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0DFFBA5D-6BF0-4EB6-9F8C-7D1B383432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5132" y="1204038"/>
            <a:ext cx="9415678" cy="10502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31200CC-3662-4A37-B66F-916D4F2FB4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9122" y="3183853"/>
            <a:ext cx="7873481" cy="369069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2885C64-91E2-4C71-BCAE-0B103E00BD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56839" y="7572658"/>
            <a:ext cx="6032263" cy="1055132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E347DB3-7F34-40A0-9F60-26DE8DB32972}"/>
              </a:ext>
            </a:extLst>
          </p:cNvPr>
          <p:cNvCxnSpPr>
            <a:cxnSpLocks/>
          </p:cNvCxnSpPr>
          <p:nvPr/>
        </p:nvCxnSpPr>
        <p:spPr>
          <a:xfrm>
            <a:off x="6968042" y="6978730"/>
            <a:ext cx="0" cy="69131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57193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1C239A87-695A-428E-998D-B4B87DCAB01D}"/>
              </a:ext>
            </a:extLst>
          </p:cNvPr>
          <p:cNvSpPr txBox="1">
            <a:spLocks/>
          </p:cNvSpPr>
          <p:nvPr/>
        </p:nvSpPr>
        <p:spPr>
          <a:xfrm>
            <a:off x="405114" y="364263"/>
            <a:ext cx="11608646" cy="51455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dirty="0" err="1">
                <a:solidFill>
                  <a:schemeClr val="tx2"/>
                </a:solidFill>
                <a:cs typeface="Arial" pitchFamily="34" charset="0"/>
              </a:rPr>
              <a:t>Nesterov’s</a:t>
            </a:r>
            <a:r>
              <a:rPr lang="en-US" sz="3200" dirty="0">
                <a:solidFill>
                  <a:schemeClr val="tx2"/>
                </a:solidFill>
                <a:cs typeface="Arial" pitchFamily="34" charset="0"/>
              </a:rPr>
              <a:t> Acceleration Method:</a:t>
            </a:r>
            <a:endParaRPr lang="en-US" sz="3200" dirty="0">
              <a:solidFill>
                <a:schemeClr val="tx2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1A586AA-3010-4269-A7E8-6C19539F52A0}"/>
              </a:ext>
            </a:extLst>
          </p:cNvPr>
          <p:cNvSpPr/>
          <p:nvPr/>
        </p:nvSpPr>
        <p:spPr>
          <a:xfrm>
            <a:off x="6238755" y="9355800"/>
            <a:ext cx="534216" cy="47456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22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FCCFF1A-D280-4F24-A6D0-BBB720E09B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411" y="924094"/>
            <a:ext cx="10867936" cy="30912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9C9C881-67BC-4079-AE82-5618B0226D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115" y="4027571"/>
            <a:ext cx="11345608" cy="276697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C9C58F0-3969-4585-92CC-996A546283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2567" y="7125286"/>
            <a:ext cx="8210490" cy="1685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0758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1C239A87-695A-428E-998D-B4B87DCAB01D}"/>
              </a:ext>
            </a:extLst>
          </p:cNvPr>
          <p:cNvSpPr txBox="1">
            <a:spLocks/>
          </p:cNvSpPr>
          <p:nvPr/>
        </p:nvSpPr>
        <p:spPr>
          <a:xfrm>
            <a:off x="405114" y="364263"/>
            <a:ext cx="11608646" cy="51455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dirty="0">
                <a:solidFill>
                  <a:schemeClr val="tx2"/>
                </a:solidFill>
                <a:cs typeface="Arial" pitchFamily="34" charset="0"/>
              </a:rPr>
              <a:t>Is GD optimal?</a:t>
            </a:r>
            <a:endParaRPr lang="en-US" sz="3200" dirty="0">
              <a:solidFill>
                <a:schemeClr val="tx2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1A586AA-3010-4269-A7E8-6C19539F52A0}"/>
              </a:ext>
            </a:extLst>
          </p:cNvPr>
          <p:cNvSpPr/>
          <p:nvPr/>
        </p:nvSpPr>
        <p:spPr>
          <a:xfrm>
            <a:off x="6238755" y="9355800"/>
            <a:ext cx="534216" cy="47456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23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58978A9-7E45-46F4-A4CC-727C9722D8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4605" y="1247704"/>
            <a:ext cx="9916732" cy="1487510"/>
          </a:xfrm>
          <a:prstGeom prst="rect">
            <a:avLst/>
          </a:prstGeom>
        </p:spPr>
      </p:pic>
      <p:sp>
        <p:nvSpPr>
          <p:cNvPr id="9" name="Shape 61 1 1 1 1 2">
            <a:extLst>
              <a:ext uri="{FF2B5EF4-FFF2-40B4-BE49-F238E27FC236}">
                <a16:creationId xmlns:a16="http://schemas.microsoft.com/office/drawing/2014/main" id="{2EDFB0AA-2AC1-4263-9E5C-73171B25ACB9}"/>
              </a:ext>
            </a:extLst>
          </p:cNvPr>
          <p:cNvSpPr txBox="1"/>
          <p:nvPr/>
        </p:nvSpPr>
        <p:spPr>
          <a:xfrm>
            <a:off x="0" y="3104105"/>
            <a:ext cx="8911988" cy="803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2853" tIns="102853" rIns="102853" bIns="102853" anchor="ctr" anchorCtr="0">
            <a:noAutofit/>
          </a:bodyPr>
          <a:lstStyle/>
          <a:p>
            <a:pPr marL="842963" lvl="1" indent="-385763">
              <a:lnSpc>
                <a:spcPct val="200000"/>
              </a:lnSpc>
              <a:spcBef>
                <a:spcPts val="720"/>
              </a:spcBef>
              <a:buSzPts val="3200"/>
              <a:buFont typeface="Wingdings" panose="05000000000000000000" pitchFamily="2" charset="2"/>
              <a:buChar char="Ø"/>
            </a:pPr>
            <a:r>
              <a:rPr lang="en-US" sz="25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What’s the meaning of the lower bound?</a:t>
            </a:r>
          </a:p>
          <a:p>
            <a:pPr marL="1300163" lvl="2" indent="-385763">
              <a:lnSpc>
                <a:spcPct val="200000"/>
              </a:lnSpc>
              <a:spcBef>
                <a:spcPts val="720"/>
              </a:spcBef>
              <a:buSzPts val="3200"/>
              <a:buFont typeface="Wingdings" panose="05000000000000000000" pitchFamily="2" charset="2"/>
              <a:buChar char="Ø"/>
            </a:pPr>
            <a:r>
              <a:rPr lang="en-US" sz="25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“Worst function in the world” </a:t>
            </a:r>
            <a:r>
              <a:rPr lang="en-US" sz="25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Wingdings" panose="05000000000000000000" pitchFamily="2" charset="2"/>
              </a:rPr>
              <a:t></a:t>
            </a:r>
            <a:endParaRPr lang="en-US" sz="25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Shape 61 1 1 1 1 2">
            <a:extLst>
              <a:ext uri="{FF2B5EF4-FFF2-40B4-BE49-F238E27FC236}">
                <a16:creationId xmlns:a16="http://schemas.microsoft.com/office/drawing/2014/main" id="{D8516C40-CEF5-4DE1-87C3-CD35BDF96374}"/>
              </a:ext>
            </a:extLst>
          </p:cNvPr>
          <p:cNvSpPr txBox="1"/>
          <p:nvPr/>
        </p:nvSpPr>
        <p:spPr>
          <a:xfrm>
            <a:off x="0" y="5322266"/>
            <a:ext cx="8911988" cy="803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2853" tIns="102853" rIns="102853" bIns="102853" anchor="ctr" anchorCtr="0">
            <a:noAutofit/>
          </a:bodyPr>
          <a:lstStyle/>
          <a:p>
            <a:pPr marL="842963" lvl="1" indent="-385763">
              <a:lnSpc>
                <a:spcPct val="200000"/>
              </a:lnSpc>
              <a:spcBef>
                <a:spcPts val="720"/>
              </a:spcBef>
              <a:buSzPts val="3200"/>
              <a:buFont typeface="Wingdings" panose="05000000000000000000" pitchFamily="2" charset="2"/>
              <a:buChar char="Ø"/>
            </a:pPr>
            <a:r>
              <a:rPr lang="en-US" sz="25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What was the convergence rate of the gradient descent?</a:t>
            </a:r>
          </a:p>
          <a:p>
            <a:pPr marL="1300163" lvl="2" indent="-385763">
              <a:lnSpc>
                <a:spcPct val="200000"/>
              </a:lnSpc>
              <a:spcBef>
                <a:spcPts val="720"/>
              </a:spcBef>
              <a:buSzPts val="3200"/>
              <a:buFont typeface="Wingdings" panose="05000000000000000000" pitchFamily="2" charset="2"/>
              <a:buChar char="Ø"/>
            </a:pPr>
            <a:r>
              <a:rPr lang="en-US" sz="25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Can we do better than GD?</a:t>
            </a:r>
          </a:p>
        </p:txBody>
      </p:sp>
    </p:spTree>
    <p:extLst>
      <p:ext uri="{BB962C8B-B14F-4D97-AF65-F5344CB8AC3E}">
        <p14:creationId xmlns:p14="http://schemas.microsoft.com/office/powerpoint/2010/main" val="25893617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1C239A87-695A-428E-998D-B4B87DCAB01D}"/>
              </a:ext>
            </a:extLst>
          </p:cNvPr>
          <p:cNvSpPr txBox="1">
            <a:spLocks/>
          </p:cNvSpPr>
          <p:nvPr/>
        </p:nvSpPr>
        <p:spPr>
          <a:xfrm>
            <a:off x="405114" y="364263"/>
            <a:ext cx="11608646" cy="51455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dirty="0" err="1">
                <a:solidFill>
                  <a:schemeClr val="tx2"/>
                </a:solidFill>
                <a:cs typeface="Arial" pitchFamily="34" charset="0"/>
              </a:rPr>
              <a:t>Nesterov’s</a:t>
            </a:r>
            <a:r>
              <a:rPr lang="en-US" sz="3200" dirty="0">
                <a:solidFill>
                  <a:schemeClr val="tx2"/>
                </a:solidFill>
                <a:cs typeface="Arial" pitchFamily="34" charset="0"/>
              </a:rPr>
              <a:t> Acceleration Method</a:t>
            </a:r>
            <a:endParaRPr lang="en-US" sz="3200" dirty="0">
              <a:solidFill>
                <a:schemeClr val="tx2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1A586AA-3010-4269-A7E8-6C19539F52A0}"/>
              </a:ext>
            </a:extLst>
          </p:cNvPr>
          <p:cNvSpPr/>
          <p:nvPr/>
        </p:nvSpPr>
        <p:spPr>
          <a:xfrm>
            <a:off x="6238755" y="9355800"/>
            <a:ext cx="534216" cy="47456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24</a:t>
            </a:r>
          </a:p>
        </p:txBody>
      </p:sp>
      <p:sp>
        <p:nvSpPr>
          <p:cNvPr id="9" name="Shape 61 1 1 1 1 2">
            <a:extLst>
              <a:ext uri="{FF2B5EF4-FFF2-40B4-BE49-F238E27FC236}">
                <a16:creationId xmlns:a16="http://schemas.microsoft.com/office/drawing/2014/main" id="{2EDFB0AA-2AC1-4263-9E5C-73171B25ACB9}"/>
              </a:ext>
            </a:extLst>
          </p:cNvPr>
          <p:cNvSpPr txBox="1"/>
          <p:nvPr/>
        </p:nvSpPr>
        <p:spPr>
          <a:xfrm>
            <a:off x="0" y="1690430"/>
            <a:ext cx="10809026" cy="803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2853" tIns="102853" rIns="102853" bIns="102853" anchor="ctr" anchorCtr="0">
            <a:noAutofit/>
          </a:bodyPr>
          <a:lstStyle/>
          <a:p>
            <a:pPr marL="842963" lvl="1" indent="-385763">
              <a:lnSpc>
                <a:spcPct val="200000"/>
              </a:lnSpc>
              <a:spcBef>
                <a:spcPts val="720"/>
              </a:spcBef>
              <a:buSzPts val="3200"/>
              <a:buFont typeface="Wingdings" panose="05000000000000000000" pitchFamily="2" charset="2"/>
              <a:buChar char="Ø"/>
            </a:pPr>
            <a:r>
              <a:rPr lang="en-US" sz="25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Using a linear combination of the previous gradients and values</a:t>
            </a:r>
          </a:p>
          <a:p>
            <a:pPr marL="1300163" lvl="2" indent="-385763">
              <a:lnSpc>
                <a:spcPct val="200000"/>
              </a:lnSpc>
              <a:spcBef>
                <a:spcPts val="720"/>
              </a:spcBef>
              <a:buSzPts val="3200"/>
              <a:buFont typeface="Wingdings" panose="05000000000000000000" pitchFamily="2" charset="2"/>
              <a:buChar char="Ø"/>
            </a:pPr>
            <a:r>
              <a:rPr lang="en-US" sz="25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How to find “good” coefficients? </a:t>
            </a:r>
          </a:p>
        </p:txBody>
      </p:sp>
      <p:sp>
        <p:nvSpPr>
          <p:cNvPr id="10" name="Shape 61 1 1 1 1 2">
            <a:extLst>
              <a:ext uri="{FF2B5EF4-FFF2-40B4-BE49-F238E27FC236}">
                <a16:creationId xmlns:a16="http://schemas.microsoft.com/office/drawing/2014/main" id="{D8516C40-CEF5-4DE1-87C3-CD35BDF96374}"/>
              </a:ext>
            </a:extLst>
          </p:cNvPr>
          <p:cNvSpPr txBox="1"/>
          <p:nvPr/>
        </p:nvSpPr>
        <p:spPr>
          <a:xfrm>
            <a:off x="0" y="3305444"/>
            <a:ext cx="8911988" cy="803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2853" tIns="102853" rIns="102853" bIns="102853" anchor="ctr" anchorCtr="0">
            <a:noAutofit/>
          </a:bodyPr>
          <a:lstStyle/>
          <a:p>
            <a:pPr marL="842963" lvl="1" indent="-385763">
              <a:lnSpc>
                <a:spcPct val="200000"/>
              </a:lnSpc>
              <a:spcBef>
                <a:spcPts val="720"/>
              </a:spcBef>
              <a:buSzPts val="3200"/>
              <a:buFont typeface="Wingdings" panose="05000000000000000000" pitchFamily="2" charset="2"/>
              <a:buChar char="Ø"/>
            </a:pPr>
            <a:r>
              <a:rPr lang="en-US" sz="25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Two stages: Extrapolation, gradient descent.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2BB96A-0721-4ED8-88AA-3D691644F0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008" y="4462729"/>
            <a:ext cx="11219709" cy="4411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0394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1C239A87-695A-428E-998D-B4B87DCAB01D}"/>
              </a:ext>
            </a:extLst>
          </p:cNvPr>
          <p:cNvSpPr txBox="1">
            <a:spLocks/>
          </p:cNvSpPr>
          <p:nvPr/>
        </p:nvSpPr>
        <p:spPr>
          <a:xfrm>
            <a:off x="405114" y="364263"/>
            <a:ext cx="11608646" cy="51455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dirty="0">
                <a:solidFill>
                  <a:schemeClr val="tx2"/>
                </a:solidFill>
                <a:cs typeface="Arial" pitchFamily="34" charset="0"/>
              </a:rPr>
              <a:t>Case Study: A Simple Quadratic Programming</a:t>
            </a:r>
            <a:endParaRPr lang="en-US" sz="3200" dirty="0">
              <a:solidFill>
                <a:schemeClr val="tx2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1A586AA-3010-4269-A7E8-6C19539F52A0}"/>
              </a:ext>
            </a:extLst>
          </p:cNvPr>
          <p:cNvSpPr/>
          <p:nvPr/>
        </p:nvSpPr>
        <p:spPr>
          <a:xfrm>
            <a:off x="6238755" y="9355800"/>
            <a:ext cx="534216" cy="47456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25</a:t>
            </a:r>
          </a:p>
        </p:txBody>
      </p:sp>
      <p:pic>
        <p:nvPicPr>
          <p:cNvPr id="8" name="Picture 7" descr="\documentclass{article}&#10;\usepackage{amsmath}&#10;\pagestyle{empty}&#10;\begin{document}&#10;&#10;\begin{equation*}&#10;\min_{\mathbf{x}} \frac{1}{2} \mathbf{x}^T Q x + \mathbf{b}^T \mathbf{x} \quad \textrm{s.t} \quad 0 \leq \mathbf{x} \leq 1&#10;\end{equation*}&#10;&#10;\end{document}" title="IguanaTex Bitmap Display">
            <a:extLst>
              <a:ext uri="{FF2B5EF4-FFF2-40B4-BE49-F238E27FC236}">
                <a16:creationId xmlns:a16="http://schemas.microsoft.com/office/drawing/2014/main" id="{EA3B4920-540A-4E45-A69C-5910178D1D3C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3853269" y="1672554"/>
            <a:ext cx="6780907" cy="888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6677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1C239A87-695A-428E-998D-B4B87DCAB01D}"/>
              </a:ext>
            </a:extLst>
          </p:cNvPr>
          <p:cNvSpPr txBox="1">
            <a:spLocks/>
          </p:cNvSpPr>
          <p:nvPr/>
        </p:nvSpPr>
        <p:spPr>
          <a:xfrm>
            <a:off x="405114" y="364263"/>
            <a:ext cx="11608646" cy="51455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dirty="0">
                <a:solidFill>
                  <a:schemeClr val="tx2"/>
                </a:solidFill>
                <a:cs typeface="Arial" pitchFamily="34" charset="0"/>
              </a:rPr>
              <a:t>Convex But Non-smooth Optimization!</a:t>
            </a:r>
            <a:endParaRPr lang="en-US" sz="3200" dirty="0">
              <a:solidFill>
                <a:schemeClr val="tx2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1A586AA-3010-4269-A7E8-6C19539F52A0}"/>
              </a:ext>
            </a:extLst>
          </p:cNvPr>
          <p:cNvSpPr/>
          <p:nvPr/>
        </p:nvSpPr>
        <p:spPr>
          <a:xfrm>
            <a:off x="6238755" y="9355800"/>
            <a:ext cx="534216" cy="47456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26</a:t>
            </a:r>
          </a:p>
        </p:txBody>
      </p:sp>
      <p:sp>
        <p:nvSpPr>
          <p:cNvPr id="9" name="Shape 61 1 1 1 1 2 1">
            <a:extLst>
              <a:ext uri="{FF2B5EF4-FFF2-40B4-BE49-F238E27FC236}">
                <a16:creationId xmlns:a16="http://schemas.microsoft.com/office/drawing/2014/main" id="{2EDFB0AA-2AC1-4263-9E5C-73171B25ACB9}"/>
              </a:ext>
            </a:extLst>
          </p:cNvPr>
          <p:cNvSpPr txBox="1"/>
          <p:nvPr/>
        </p:nvSpPr>
        <p:spPr>
          <a:xfrm>
            <a:off x="0" y="1184091"/>
            <a:ext cx="10809026" cy="803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2853" tIns="102853" rIns="102853" bIns="102853" anchor="ctr" anchorCtr="0">
            <a:noAutofit/>
          </a:bodyPr>
          <a:lstStyle/>
          <a:p>
            <a:pPr marL="842963" lvl="1" indent="-385763">
              <a:lnSpc>
                <a:spcPct val="200000"/>
              </a:lnSpc>
              <a:spcBef>
                <a:spcPts val="720"/>
              </a:spcBef>
              <a:buSzPts val="3200"/>
              <a:buFont typeface="Wingdings" panose="05000000000000000000" pitchFamily="2" charset="2"/>
              <a:buChar char="Ø"/>
            </a:pPr>
            <a:r>
              <a:rPr lang="en-US" sz="25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Remember the linear regression problem:</a:t>
            </a:r>
          </a:p>
        </p:txBody>
      </p:sp>
      <p:sp>
        <p:nvSpPr>
          <p:cNvPr id="10" name="Shape 61 1 1 1 1 2 2">
            <a:extLst>
              <a:ext uri="{FF2B5EF4-FFF2-40B4-BE49-F238E27FC236}">
                <a16:creationId xmlns:a16="http://schemas.microsoft.com/office/drawing/2014/main" id="{D8516C40-CEF5-4DE1-87C3-CD35BDF96374}"/>
              </a:ext>
            </a:extLst>
          </p:cNvPr>
          <p:cNvSpPr txBox="1"/>
          <p:nvPr/>
        </p:nvSpPr>
        <p:spPr>
          <a:xfrm>
            <a:off x="-1" y="3072620"/>
            <a:ext cx="9990161" cy="803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2853" tIns="102853" rIns="102853" bIns="102853" anchor="ctr" anchorCtr="0">
            <a:noAutofit/>
          </a:bodyPr>
          <a:lstStyle/>
          <a:p>
            <a:pPr marL="842963" lvl="1" indent="-385763">
              <a:lnSpc>
                <a:spcPct val="200000"/>
              </a:lnSpc>
              <a:spcBef>
                <a:spcPts val="720"/>
              </a:spcBef>
              <a:buSzPts val="3200"/>
              <a:buFont typeface="Wingdings" panose="05000000000000000000" pitchFamily="2" charset="2"/>
              <a:buChar char="Ø"/>
            </a:pPr>
            <a:r>
              <a:rPr lang="en-US" sz="25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What if we have thousands of features (many irrelevant ones)?</a:t>
            </a:r>
          </a:p>
        </p:txBody>
      </p:sp>
      <p:pic>
        <p:nvPicPr>
          <p:cNvPr id="7" name="Picture 6" descr="\documentclass{article}&#10;\usepackage{amsmath}&#10;\usepackage{amssymb}&#10;\pagestyle{empty}&#10;\begin{document}&#10;&#10;\begin{equation*}&#10;\min_{\boldsymbol{\theta}} \quad \frac{1}{n} \| \mathbf{X} \boldsymbol{\theta} - \mathbf{y} \|^2&#10;\end{equation*}&#10;&#10;\end{document}" title="IguanaTex Bitmap Display">
            <a:extLst>
              <a:ext uri="{FF2B5EF4-FFF2-40B4-BE49-F238E27FC236}">
                <a16:creationId xmlns:a16="http://schemas.microsoft.com/office/drawing/2014/main" id="{D55A9E42-10BB-4689-8E39-F0561E6D6B6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4948083" y="2191706"/>
            <a:ext cx="3383103" cy="759850"/>
          </a:xfrm>
          <a:prstGeom prst="rect">
            <a:avLst/>
          </a:prstGeom>
        </p:spPr>
      </p:pic>
      <p:pic>
        <p:nvPicPr>
          <p:cNvPr id="6" name="Picture 5" descr="\documentclass{article}&#10;\usepackage{amsmath}&#10;\usepackage{amssymb}&#10;\pagestyle{empty}&#10;\begin{document}&#10;&#10;\begin{equation*}&#10;\min_{\boldsymbol{\theta}} \quad \frac{1}{n} \| \mathbf{X} \boldsymbol{\theta} - \mathbf{y} \|^2 + \lambda \|\boldsymbol{\theta}\|_2^2&#10;\end{equation*}&#10;&#10;\end{document}" title="IguanaTex Bitmap Display">
            <a:extLst>
              <a:ext uri="{FF2B5EF4-FFF2-40B4-BE49-F238E27FC236}">
                <a16:creationId xmlns:a16="http://schemas.microsoft.com/office/drawing/2014/main" id="{D7DAA6FD-6E0B-4A7D-BACD-FB843096A260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4165481" y="4287022"/>
            <a:ext cx="4948306" cy="759850"/>
          </a:xfrm>
          <a:prstGeom prst="rect">
            <a:avLst/>
          </a:prstGeom>
        </p:spPr>
      </p:pic>
      <p:pic>
        <p:nvPicPr>
          <p:cNvPr id="16" name="Picture 15" descr="\documentclass{article}&#10;\usepackage{amsmath}&#10;\usepackage{amssymb}&#10;\pagestyle{empty}&#10;\begin{document}&#10;&#10;\begin{equation*}&#10;\min_{\boldsymbol{\theta}} \quad \frac{1}{n} \| \mathbf{X} \boldsymbol{\theta} - \mathbf{y} \|^2 + \lambda \|\boldsymbol{\theta}\|_0&#10;\end{equation*}&#10;&#10;\end{document}" title="IguanaTex Bitmap Display">
            <a:extLst>
              <a:ext uri="{FF2B5EF4-FFF2-40B4-BE49-F238E27FC236}">
                <a16:creationId xmlns:a16="http://schemas.microsoft.com/office/drawing/2014/main" id="{7AAEE84D-4DA1-4164-AD19-9C15D81F86E1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4163028" y="5569635"/>
            <a:ext cx="4950759" cy="759850"/>
          </a:xfrm>
          <a:prstGeom prst="rect">
            <a:avLst/>
          </a:prstGeom>
        </p:spPr>
      </p:pic>
      <p:pic>
        <p:nvPicPr>
          <p:cNvPr id="19" name="Picture 18" descr="\documentclass{article}&#10;\usepackage{amsmath}&#10;\usepackage{amssymb}&#10;\pagestyle{empty}&#10;\begin{document}&#10;&#10;\begin{equation*}&#10;\min_{\boldsymbol{\theta}} \quad \frac{1}{n} \| \mathbf{X} \boldsymbol{\theta} - \mathbf{y} \|^2 + \lambda \|\boldsymbol{\theta}\|_1&#10;\end{equation*}&#10;&#10;\end{document}" title="IguanaTex Bitmap Display">
            <a:extLst>
              <a:ext uri="{FF2B5EF4-FFF2-40B4-BE49-F238E27FC236}">
                <a16:creationId xmlns:a16="http://schemas.microsoft.com/office/drawing/2014/main" id="{F5FFD197-0A9B-4A54-9B1A-374062CC6CC4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4175294" y="6826440"/>
            <a:ext cx="4938493" cy="759850"/>
          </a:xfrm>
          <a:prstGeom prst="rect">
            <a:avLst/>
          </a:prstGeom>
        </p:spPr>
      </p:pic>
      <p:pic>
        <p:nvPicPr>
          <p:cNvPr id="23" name="Picture 22" descr="\documentclass{article}&#10;\usepackage{amsmath}&#10;\usepackage{amssymb}&#10;\pagestyle{empty}&#10;\begin{document}&#10;&#10;\begin{equation*}&#10;\min_{\boldsymbol{\theta}} \quad \frac{1}{n} \| \mathbf{X} \boldsymbol{\theta} - \mathbf{y} \|^2 + \lambda_1 \|\boldsymbol{\theta}\|_1 + \lambda_2 \|\boldsymbol{\theta}\|_2^2&#10;\end{equation*}&#10;&#10;\end{document}" title="IguanaTex Bitmap Display">
            <a:extLst>
              <a:ext uri="{FF2B5EF4-FFF2-40B4-BE49-F238E27FC236}">
                <a16:creationId xmlns:a16="http://schemas.microsoft.com/office/drawing/2014/main" id="{D80F88DD-C3BB-4C98-98AF-8E142BBE07F7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3535231" y="8001706"/>
            <a:ext cx="6881508" cy="759850"/>
          </a:xfrm>
          <a:prstGeom prst="rect">
            <a:avLst/>
          </a:prstGeom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E3CA28F-7FE5-4FBC-8E9B-4D55B5B57FC6}"/>
              </a:ext>
            </a:extLst>
          </p:cNvPr>
          <p:cNvCxnSpPr/>
          <p:nvPr/>
        </p:nvCxnSpPr>
        <p:spPr>
          <a:xfrm flipV="1">
            <a:off x="9471546" y="4287022"/>
            <a:ext cx="791570" cy="37992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ED87D870-35D7-49A3-B88A-DC7900AF8FB6}"/>
              </a:ext>
            </a:extLst>
          </p:cNvPr>
          <p:cNvSpPr txBox="1"/>
          <p:nvPr/>
        </p:nvSpPr>
        <p:spPr>
          <a:xfrm>
            <a:off x="10416740" y="3695959"/>
            <a:ext cx="1879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Ridge Regression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DAAFC7C-3E71-4C11-ACFD-E7DDDCA11F31}"/>
              </a:ext>
            </a:extLst>
          </p:cNvPr>
          <p:cNvSpPr txBox="1"/>
          <p:nvPr/>
        </p:nvSpPr>
        <p:spPr>
          <a:xfrm>
            <a:off x="10405364" y="5923456"/>
            <a:ext cx="1879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Optimal Sparsity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669ABDF-55CE-4CD2-BB52-06CF031A5C9E}"/>
              </a:ext>
            </a:extLst>
          </p:cNvPr>
          <p:cNvCxnSpPr>
            <a:cxnSpLocks/>
          </p:cNvCxnSpPr>
          <p:nvPr/>
        </p:nvCxnSpPr>
        <p:spPr>
          <a:xfrm>
            <a:off x="9404734" y="5949561"/>
            <a:ext cx="858382" cy="16361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C5C01589-9672-4438-88A1-985A5708FD1B}"/>
              </a:ext>
            </a:extLst>
          </p:cNvPr>
          <p:cNvSpPr txBox="1"/>
          <p:nvPr/>
        </p:nvSpPr>
        <p:spPr>
          <a:xfrm>
            <a:off x="10405364" y="7051366"/>
            <a:ext cx="1879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Lasso Regression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600D9A4-5CEB-411B-9C56-7A82A651D6AD}"/>
              </a:ext>
            </a:extLst>
          </p:cNvPr>
          <p:cNvCxnSpPr>
            <a:cxnSpLocks/>
          </p:cNvCxnSpPr>
          <p:nvPr/>
        </p:nvCxnSpPr>
        <p:spPr>
          <a:xfrm>
            <a:off x="9299863" y="7206365"/>
            <a:ext cx="96325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FF156F9-E99F-4463-B118-C776863DA3A7}"/>
              </a:ext>
            </a:extLst>
          </p:cNvPr>
          <p:cNvCxnSpPr>
            <a:cxnSpLocks/>
          </p:cNvCxnSpPr>
          <p:nvPr/>
        </p:nvCxnSpPr>
        <p:spPr>
          <a:xfrm flipV="1">
            <a:off x="10689898" y="8179276"/>
            <a:ext cx="858382" cy="20235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1D66277D-9CF8-4591-A70E-E764844F23E7}"/>
              </a:ext>
            </a:extLst>
          </p:cNvPr>
          <p:cNvSpPr txBox="1"/>
          <p:nvPr/>
        </p:nvSpPr>
        <p:spPr>
          <a:xfrm>
            <a:off x="11548280" y="7966287"/>
            <a:ext cx="1185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Elastic Net</a:t>
            </a:r>
          </a:p>
        </p:txBody>
      </p:sp>
    </p:spTree>
    <p:extLst>
      <p:ext uri="{BB962C8B-B14F-4D97-AF65-F5344CB8AC3E}">
        <p14:creationId xmlns:p14="http://schemas.microsoft.com/office/powerpoint/2010/main" val="26949439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1C239A87-695A-428E-998D-B4B87DCAB01D}"/>
              </a:ext>
            </a:extLst>
          </p:cNvPr>
          <p:cNvSpPr txBox="1">
            <a:spLocks/>
          </p:cNvSpPr>
          <p:nvPr/>
        </p:nvSpPr>
        <p:spPr>
          <a:xfrm>
            <a:off x="405114" y="364263"/>
            <a:ext cx="11608646" cy="51455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dirty="0">
                <a:solidFill>
                  <a:schemeClr val="tx2"/>
                </a:solidFill>
                <a:cs typeface="Arial" pitchFamily="34" charset="0"/>
              </a:rPr>
              <a:t>Proximal Gradient Descent</a:t>
            </a:r>
            <a:endParaRPr lang="en-US" sz="3200" dirty="0">
              <a:solidFill>
                <a:schemeClr val="tx2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1A586AA-3010-4269-A7E8-6C19539F52A0}"/>
              </a:ext>
            </a:extLst>
          </p:cNvPr>
          <p:cNvSpPr/>
          <p:nvPr/>
        </p:nvSpPr>
        <p:spPr>
          <a:xfrm>
            <a:off x="6238755" y="9355800"/>
            <a:ext cx="534216" cy="47456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27</a:t>
            </a:r>
          </a:p>
        </p:txBody>
      </p:sp>
      <p:sp>
        <p:nvSpPr>
          <p:cNvPr id="9" name="Shape 61 1 1 1 1 2 1">
            <a:extLst>
              <a:ext uri="{FF2B5EF4-FFF2-40B4-BE49-F238E27FC236}">
                <a16:creationId xmlns:a16="http://schemas.microsoft.com/office/drawing/2014/main" id="{2EDFB0AA-2AC1-4263-9E5C-73171B25ACB9}"/>
              </a:ext>
            </a:extLst>
          </p:cNvPr>
          <p:cNvSpPr txBox="1"/>
          <p:nvPr/>
        </p:nvSpPr>
        <p:spPr>
          <a:xfrm>
            <a:off x="0" y="1184091"/>
            <a:ext cx="10809026" cy="803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2853" tIns="102853" rIns="102853" bIns="102853" anchor="ctr" anchorCtr="0">
            <a:noAutofit/>
          </a:bodyPr>
          <a:lstStyle/>
          <a:p>
            <a:pPr marL="842963" lvl="1" indent="-385763">
              <a:lnSpc>
                <a:spcPct val="200000"/>
              </a:lnSpc>
              <a:spcBef>
                <a:spcPts val="720"/>
              </a:spcBef>
              <a:buSzPts val="3200"/>
              <a:buFont typeface="Wingdings" panose="05000000000000000000" pitchFamily="2" charset="2"/>
              <a:buChar char="Ø"/>
            </a:pPr>
            <a:r>
              <a:rPr lang="en-US" sz="25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Proximal Gradient Descent: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2E7F63-2BF2-4E03-B181-08972B63DD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5430" y="2376649"/>
            <a:ext cx="3937942" cy="974177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0C10C5F-4EF1-41FA-AAD8-9C2569796D05}"/>
              </a:ext>
            </a:extLst>
          </p:cNvPr>
          <p:cNvCxnSpPr/>
          <p:nvPr/>
        </p:nvCxnSpPr>
        <p:spPr>
          <a:xfrm flipV="1">
            <a:off x="5912806" y="2104208"/>
            <a:ext cx="791570" cy="37992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0AC3201-1ED1-42CA-99CD-A4CEFF25DDF1}"/>
              </a:ext>
            </a:extLst>
          </p:cNvPr>
          <p:cNvSpPr txBox="1"/>
          <p:nvPr/>
        </p:nvSpPr>
        <p:spPr>
          <a:xfrm>
            <a:off x="6857999" y="1513145"/>
            <a:ext cx="2255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Convex non-smooth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D644A64-896A-4FFF-93C8-64D435261208}"/>
              </a:ext>
            </a:extLst>
          </p:cNvPr>
          <p:cNvCxnSpPr/>
          <p:nvPr/>
        </p:nvCxnSpPr>
        <p:spPr>
          <a:xfrm flipV="1">
            <a:off x="8393781" y="2461798"/>
            <a:ext cx="791570" cy="37992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F721B3D1-2FAC-434B-9470-C4E5C2785C43}"/>
              </a:ext>
            </a:extLst>
          </p:cNvPr>
          <p:cNvSpPr txBox="1"/>
          <p:nvPr/>
        </p:nvSpPr>
        <p:spPr>
          <a:xfrm>
            <a:off x="9404734" y="2161427"/>
            <a:ext cx="2255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Convex smooth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F739E68-B31F-4534-B994-CFC88F02EA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0306" y="3332330"/>
            <a:ext cx="6968471" cy="98125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620C11D-AEBA-4CFC-8439-A68328D8B4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1885" y="4768348"/>
            <a:ext cx="12430343" cy="16980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A7F15DE-C78C-4C0D-A32B-B388A7D3FB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1885" y="6814525"/>
            <a:ext cx="11735511" cy="188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9414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1C239A87-695A-428E-998D-B4B87DCAB01D}"/>
              </a:ext>
            </a:extLst>
          </p:cNvPr>
          <p:cNvSpPr txBox="1">
            <a:spLocks/>
          </p:cNvSpPr>
          <p:nvPr/>
        </p:nvSpPr>
        <p:spPr>
          <a:xfrm>
            <a:off x="405114" y="364263"/>
            <a:ext cx="11608646" cy="51455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dirty="0">
                <a:solidFill>
                  <a:schemeClr val="tx2"/>
                </a:solidFill>
                <a:cs typeface="Arial" pitchFamily="34" charset="0"/>
              </a:rPr>
              <a:t>Lasso Regression:</a:t>
            </a:r>
            <a:endParaRPr lang="en-US" sz="3200" dirty="0">
              <a:solidFill>
                <a:schemeClr val="tx2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4EA354C-6CD7-482C-97E0-548E72C778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4456" y="1076992"/>
            <a:ext cx="5187784" cy="1125920"/>
          </a:xfrm>
          <a:prstGeom prst="rect">
            <a:avLst/>
          </a:prstGeom>
        </p:spPr>
      </p:pic>
      <p:sp>
        <p:nvSpPr>
          <p:cNvPr id="18" name="Shape 61 1 1 1 1 2 1">
            <a:extLst>
              <a:ext uri="{FF2B5EF4-FFF2-40B4-BE49-F238E27FC236}">
                <a16:creationId xmlns:a16="http://schemas.microsoft.com/office/drawing/2014/main" id="{9D4C86DD-4952-42D3-8433-8CDECD14BAA5}"/>
              </a:ext>
            </a:extLst>
          </p:cNvPr>
          <p:cNvSpPr txBox="1"/>
          <p:nvPr/>
        </p:nvSpPr>
        <p:spPr>
          <a:xfrm>
            <a:off x="0" y="2739936"/>
            <a:ext cx="10809026" cy="803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2853" tIns="102853" rIns="102853" bIns="102853" anchor="ctr" anchorCtr="0">
            <a:noAutofit/>
          </a:bodyPr>
          <a:lstStyle/>
          <a:p>
            <a:pPr marL="842963" lvl="1" indent="-385763">
              <a:lnSpc>
                <a:spcPct val="200000"/>
              </a:lnSpc>
              <a:spcBef>
                <a:spcPts val="720"/>
              </a:spcBef>
              <a:buSzPts val="3200"/>
              <a:buFont typeface="Wingdings" panose="05000000000000000000" pitchFamily="2" charset="2"/>
              <a:buChar char="Ø"/>
            </a:pPr>
            <a:r>
              <a:rPr lang="en-US" sz="25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Shrinkage Operator (soft-thresholding):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BA5A016-8E74-4FB6-B66C-E2F88106D1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7307" y="3543333"/>
            <a:ext cx="8210057" cy="260162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D493D90-BD81-46F5-B174-6A4E73F1FA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82832" y="6379713"/>
            <a:ext cx="6207008" cy="2182151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1E692026-26FE-4EF6-BED8-136247BF78F3}"/>
              </a:ext>
            </a:extLst>
          </p:cNvPr>
          <p:cNvSpPr/>
          <p:nvPr/>
        </p:nvSpPr>
        <p:spPr>
          <a:xfrm>
            <a:off x="6238755" y="9355800"/>
            <a:ext cx="534216" cy="47456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28</a:t>
            </a:r>
          </a:p>
        </p:txBody>
      </p:sp>
    </p:spTree>
    <p:extLst>
      <p:ext uri="{BB962C8B-B14F-4D97-AF65-F5344CB8AC3E}">
        <p14:creationId xmlns:p14="http://schemas.microsoft.com/office/powerpoint/2010/main" val="29097527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1C239A87-695A-428E-998D-B4B87DCAB01D}"/>
              </a:ext>
            </a:extLst>
          </p:cNvPr>
          <p:cNvSpPr txBox="1">
            <a:spLocks/>
          </p:cNvSpPr>
          <p:nvPr/>
        </p:nvSpPr>
        <p:spPr>
          <a:xfrm>
            <a:off x="405114" y="364263"/>
            <a:ext cx="11608646" cy="51455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dirty="0">
                <a:solidFill>
                  <a:schemeClr val="tx2"/>
                </a:solidFill>
                <a:cs typeface="Arial" pitchFamily="34" charset="0"/>
              </a:rPr>
              <a:t>Lasso Regression:</a:t>
            </a:r>
            <a:endParaRPr lang="en-US" sz="3200" dirty="0">
              <a:solidFill>
                <a:schemeClr val="tx2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295FAE5-EF48-4B8C-B10E-26552AA92F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8099" y="4732993"/>
            <a:ext cx="9839801" cy="33552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D5132D3-BC34-4DA1-8A2F-D992531D74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114" y="1400634"/>
            <a:ext cx="8210057" cy="260162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75EDD9D-A331-4514-936B-4CA9FA12B0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28750" y="831488"/>
            <a:ext cx="4482136" cy="353614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38858C9B-4A0B-4A48-9BEB-EE6B9B6F38B9}"/>
              </a:ext>
            </a:extLst>
          </p:cNvPr>
          <p:cNvSpPr/>
          <p:nvPr/>
        </p:nvSpPr>
        <p:spPr>
          <a:xfrm>
            <a:off x="6238755" y="9355800"/>
            <a:ext cx="534216" cy="47456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29</a:t>
            </a:r>
          </a:p>
        </p:txBody>
      </p:sp>
    </p:spTree>
    <p:extLst>
      <p:ext uri="{BB962C8B-B14F-4D97-AF65-F5344CB8AC3E}">
        <p14:creationId xmlns:p14="http://schemas.microsoft.com/office/powerpoint/2010/main" val="19921596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1C239A87-695A-428E-998D-B4B87DCAB01D}"/>
              </a:ext>
            </a:extLst>
          </p:cNvPr>
          <p:cNvSpPr txBox="1">
            <a:spLocks/>
          </p:cNvSpPr>
          <p:nvPr/>
        </p:nvSpPr>
        <p:spPr>
          <a:xfrm>
            <a:off x="405114" y="364263"/>
            <a:ext cx="11401942" cy="51455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dirty="0">
                <a:solidFill>
                  <a:schemeClr val="tx2"/>
                </a:solidFill>
                <a:cs typeface="Arial" pitchFamily="34" charset="0"/>
              </a:rPr>
              <a:t>Population Risk</a:t>
            </a:r>
            <a:endParaRPr lang="en-US" sz="3200" dirty="0">
              <a:solidFill>
                <a:schemeClr val="tx2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F1A1716-6412-4DD2-BDC9-E3F451995271}"/>
              </a:ext>
            </a:extLst>
          </p:cNvPr>
          <p:cNvSpPr/>
          <p:nvPr/>
        </p:nvSpPr>
        <p:spPr>
          <a:xfrm>
            <a:off x="6238755" y="9282897"/>
            <a:ext cx="534216" cy="47456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3</a:t>
            </a:r>
          </a:p>
        </p:txBody>
      </p:sp>
      <p:pic>
        <p:nvPicPr>
          <p:cNvPr id="1042" name="Picture 1041" descr="\documentclass{article}&#10;\usepackage{amsmath}&#10;\usepackage{amssymb}&#10;\pagestyle{empty}&#10;\begin{document}&#10;&#10;\begin{equation*}&#10;R^* = \min_{f} \quad \mathbb{E}_{(\mathbf{x}, y) \sim P^*} [\ell(f(\mathbf{x}), y)]&#10;\end{equation*}&#10;&#10;\end{document}" title="IguanaTex Bitmap Display">
            <a:extLst>
              <a:ext uri="{FF2B5EF4-FFF2-40B4-BE49-F238E27FC236}">
                <a16:creationId xmlns:a16="http://schemas.microsoft.com/office/drawing/2014/main" id="{71F0F50D-30F5-4E7E-8696-2397629B5CE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123292" y="2006221"/>
            <a:ext cx="5740724" cy="576052"/>
          </a:xfrm>
          <a:prstGeom prst="rect">
            <a:avLst/>
          </a:prstGeom>
        </p:spPr>
      </p:pic>
      <p:sp>
        <p:nvSpPr>
          <p:cNvPr id="22" name="Shape 61 1 1">
            <a:extLst>
              <a:ext uri="{FF2B5EF4-FFF2-40B4-BE49-F238E27FC236}">
                <a16:creationId xmlns:a16="http://schemas.microsoft.com/office/drawing/2014/main" id="{600F22F2-3A45-4814-88C9-CAD274BBB93E}"/>
              </a:ext>
            </a:extLst>
          </p:cNvPr>
          <p:cNvSpPr txBox="1"/>
          <p:nvPr/>
        </p:nvSpPr>
        <p:spPr>
          <a:xfrm>
            <a:off x="498030" y="6245319"/>
            <a:ext cx="5740725" cy="1059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2853" tIns="102853" rIns="102853" bIns="102853" anchor="ctr" anchorCtr="0">
            <a:noAutofit/>
          </a:bodyPr>
          <a:lstStyle/>
          <a:p>
            <a:pPr marL="457200" indent="-457200">
              <a:lnSpc>
                <a:spcPct val="200000"/>
              </a:lnSpc>
              <a:buSzPts val="3200"/>
              <a:buFont typeface="Wingdings" panose="05000000000000000000" pitchFamily="2" charset="2"/>
              <a:buChar char="Ø"/>
            </a:pPr>
            <a:r>
              <a:rPr lang="en-US" sz="2600" dirty="0">
                <a:solidFill>
                  <a:srgbClr val="FF0000"/>
                </a:solidFill>
                <a:ea typeface="Calibri"/>
                <a:cs typeface="Calibri"/>
                <a:sym typeface="Calibri"/>
              </a:rPr>
              <a:t>Bayes error</a:t>
            </a:r>
            <a:r>
              <a:rPr lang="en-US" sz="2600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: still, it can be wrong!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4D12123-2895-4906-BF96-ECB36215740D}"/>
              </a:ext>
            </a:extLst>
          </p:cNvPr>
          <p:cNvCxnSpPr>
            <a:cxnSpLocks/>
          </p:cNvCxnSpPr>
          <p:nvPr/>
        </p:nvCxnSpPr>
        <p:spPr>
          <a:xfrm flipH="1">
            <a:off x="8720921" y="2528362"/>
            <a:ext cx="959818" cy="8016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C15325D0-D2D5-4748-AEAF-FDA76EB78A4C}"/>
              </a:ext>
            </a:extLst>
          </p:cNvPr>
          <p:cNvSpPr txBox="1"/>
          <p:nvPr/>
        </p:nvSpPr>
        <p:spPr>
          <a:xfrm>
            <a:off x="6400801" y="3330054"/>
            <a:ext cx="2838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Joint Distribution of x and y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1D469F2-2F09-453B-ACBE-1889EB7005C6}"/>
              </a:ext>
            </a:extLst>
          </p:cNvPr>
          <p:cNvCxnSpPr>
            <a:cxnSpLocks/>
          </p:cNvCxnSpPr>
          <p:nvPr/>
        </p:nvCxnSpPr>
        <p:spPr>
          <a:xfrm>
            <a:off x="11520709" y="2489940"/>
            <a:ext cx="0" cy="93244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7BB27869-9C35-4DEE-8B3C-90D1455198FD}"/>
              </a:ext>
            </a:extLst>
          </p:cNvPr>
          <p:cNvSpPr txBox="1"/>
          <p:nvPr/>
        </p:nvSpPr>
        <p:spPr>
          <a:xfrm>
            <a:off x="10262704" y="3513757"/>
            <a:ext cx="2256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Label, output variable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161C0BA-F021-446A-82D1-5B2A230A5778}"/>
              </a:ext>
            </a:extLst>
          </p:cNvPr>
          <p:cNvCxnSpPr>
            <a:cxnSpLocks/>
          </p:cNvCxnSpPr>
          <p:nvPr/>
        </p:nvCxnSpPr>
        <p:spPr>
          <a:xfrm flipV="1">
            <a:off x="10943813" y="1267791"/>
            <a:ext cx="340617" cy="6098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34390B4-4877-47EB-803E-735F9053179E}"/>
              </a:ext>
            </a:extLst>
          </p:cNvPr>
          <p:cNvSpPr txBox="1"/>
          <p:nvPr/>
        </p:nvSpPr>
        <p:spPr>
          <a:xfrm>
            <a:off x="10993560" y="716989"/>
            <a:ext cx="2256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Feature (input) vector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67D63F4F-6FDE-4481-B636-1F8471CBE876}"/>
              </a:ext>
            </a:extLst>
          </p:cNvPr>
          <p:cNvCxnSpPr>
            <a:cxnSpLocks/>
          </p:cNvCxnSpPr>
          <p:nvPr/>
        </p:nvCxnSpPr>
        <p:spPr>
          <a:xfrm flipH="1" flipV="1">
            <a:off x="9949218" y="1350666"/>
            <a:ext cx="519770" cy="54468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A6777C2B-D20D-4F03-91A2-1442231F80AD}"/>
              </a:ext>
            </a:extLst>
          </p:cNvPr>
          <p:cNvSpPr txBox="1"/>
          <p:nvPr/>
        </p:nvSpPr>
        <p:spPr>
          <a:xfrm>
            <a:off x="8584625" y="954038"/>
            <a:ext cx="2128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Mapping (learnable)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50CE810E-8E24-456F-938C-C4600C3216B2}"/>
              </a:ext>
            </a:extLst>
          </p:cNvPr>
          <p:cNvCxnSpPr>
            <a:cxnSpLocks/>
          </p:cNvCxnSpPr>
          <p:nvPr/>
        </p:nvCxnSpPr>
        <p:spPr>
          <a:xfrm flipH="1">
            <a:off x="9720333" y="2474829"/>
            <a:ext cx="488770" cy="209465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2" name="Picture 41" descr="\documentclass{article}&#10;\usepackage{amsmath}&#10;\pagestyle{empty}&#10;\begin{document}&#10;&#10;$|\hat{y} - y|$&#10;&#10;\end{document}" title="IguanaTex Bitmap Display">
            <a:extLst>
              <a:ext uri="{FF2B5EF4-FFF2-40B4-BE49-F238E27FC236}">
                <a16:creationId xmlns:a16="http://schemas.microsoft.com/office/drawing/2014/main" id="{B0EF15DB-6BDF-492C-B3D5-2A4FE72982C4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8970975" y="4671897"/>
            <a:ext cx="1125819" cy="435212"/>
          </a:xfrm>
          <a:prstGeom prst="rect">
            <a:avLst/>
          </a:prstGeom>
        </p:spPr>
      </p:pic>
      <p:pic>
        <p:nvPicPr>
          <p:cNvPr id="40" name="Picture 39" descr="\documentclass{article}&#10;\usepackage{amsmath}&#10;\pagestyle{empty}&#10;\begin{document}&#10;&#10;$(\hat{y} - y)^2$&#10;&#10;\end{document}" title="IguanaTex Bitmap Display">
            <a:extLst>
              <a:ext uri="{FF2B5EF4-FFF2-40B4-BE49-F238E27FC236}">
                <a16:creationId xmlns:a16="http://schemas.microsoft.com/office/drawing/2014/main" id="{E28A2F99-E0CD-4BE4-807D-2A873C40E55B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7036425" y="4671898"/>
            <a:ext cx="1433334" cy="466485"/>
          </a:xfrm>
          <a:prstGeom prst="rect">
            <a:avLst/>
          </a:prstGeom>
        </p:spPr>
      </p:pic>
      <p:pic>
        <p:nvPicPr>
          <p:cNvPr id="44" name="Picture 43" descr="\documentclass{article}&#10;\usepackage{amsmath}&#10;\pagestyle{empty}&#10;\begin{document}&#10;&#10;$0-1$ loss&#10;&#10;\end{document}" title="IguanaTex Bitmap Display">
            <a:extLst>
              <a:ext uri="{FF2B5EF4-FFF2-40B4-BE49-F238E27FC236}">
                <a16:creationId xmlns:a16="http://schemas.microsoft.com/office/drawing/2014/main" id="{BF46235B-A375-4491-8CE1-D094D0B19953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10768134" y="4750079"/>
            <a:ext cx="1751274" cy="310121"/>
          </a:xfrm>
          <a:prstGeom prst="rect">
            <a:avLst/>
          </a:prstGeom>
        </p:spPr>
      </p:pic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6044900A-4FBD-46CC-8CE7-3DE572CEFB13}"/>
              </a:ext>
            </a:extLst>
          </p:cNvPr>
          <p:cNvCxnSpPr>
            <a:cxnSpLocks/>
          </p:cNvCxnSpPr>
          <p:nvPr/>
        </p:nvCxnSpPr>
        <p:spPr>
          <a:xfrm flipH="1">
            <a:off x="10993560" y="5388103"/>
            <a:ext cx="581741" cy="5390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39" name="Picture 1038" descr="\documentclass{article}&#10;\usepackage{amsmath}&#10;\pagestyle{empty}&#10;\begin{document}&#10;&#10;\begin{equation*}&#10;\begin{cases} 0, \quad \quad \quad  \mbox{if } \: \hat{y} = y \\ &#10;1, \quad \quad \quad \mbox{if } \: \hat{y} \neq y \end{cases}&#10;\end{equation*}&#10;&#10;\end{document}" title="IguanaTex Bitmap Display">
            <a:extLst>
              <a:ext uri="{FF2B5EF4-FFF2-40B4-BE49-F238E27FC236}">
                <a16:creationId xmlns:a16="http://schemas.microsoft.com/office/drawing/2014/main" id="{400C5EC8-ACEF-4609-8B94-63FA6AB9B8BC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7973558" y="5686592"/>
            <a:ext cx="2679368" cy="992063"/>
          </a:xfrm>
          <a:prstGeom prst="rect">
            <a:avLst/>
          </a:prstGeom>
        </p:spPr>
      </p:pic>
      <p:sp>
        <p:nvSpPr>
          <p:cNvPr id="83" name="Shape 61 1 2">
            <a:extLst>
              <a:ext uri="{FF2B5EF4-FFF2-40B4-BE49-F238E27FC236}">
                <a16:creationId xmlns:a16="http://schemas.microsoft.com/office/drawing/2014/main" id="{6CA28A23-6FB8-4548-BCD4-BE8EAD7DD4B9}"/>
              </a:ext>
            </a:extLst>
          </p:cNvPr>
          <p:cNvSpPr txBox="1"/>
          <p:nvPr/>
        </p:nvSpPr>
        <p:spPr>
          <a:xfrm>
            <a:off x="640022" y="1693422"/>
            <a:ext cx="5292362" cy="1059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2853" tIns="102853" rIns="102853" bIns="102853" anchor="ctr" anchorCtr="0">
            <a:noAutofit/>
          </a:bodyPr>
          <a:lstStyle/>
          <a:p>
            <a:pPr marL="457200" indent="-457200">
              <a:lnSpc>
                <a:spcPct val="200000"/>
              </a:lnSpc>
              <a:buSzPts val="3200"/>
              <a:buFont typeface="Wingdings" panose="05000000000000000000" pitchFamily="2" charset="2"/>
              <a:buChar char="Ø"/>
            </a:pPr>
            <a:r>
              <a:rPr lang="en-US" sz="2600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Ideal problem in theory:</a:t>
            </a: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D6CA8F10-C45D-4777-89B5-F833092FE525}"/>
              </a:ext>
            </a:extLst>
          </p:cNvPr>
          <p:cNvCxnSpPr>
            <a:cxnSpLocks/>
          </p:cNvCxnSpPr>
          <p:nvPr/>
        </p:nvCxnSpPr>
        <p:spPr>
          <a:xfrm flipH="1">
            <a:off x="9469309" y="6910612"/>
            <a:ext cx="627485" cy="98539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6" name="TextBox 85">
            <a:extLst>
              <a:ext uri="{FF2B5EF4-FFF2-40B4-BE49-F238E27FC236}">
                <a16:creationId xmlns:a16="http://schemas.microsoft.com/office/drawing/2014/main" id="{D9B61F0F-BE78-4CAB-B9B8-998C8D4AAE1E}"/>
              </a:ext>
            </a:extLst>
          </p:cNvPr>
          <p:cNvSpPr txBox="1"/>
          <p:nvPr/>
        </p:nvSpPr>
        <p:spPr>
          <a:xfrm>
            <a:off x="8687108" y="8052178"/>
            <a:ext cx="3176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Not usable in practice! Why?</a:t>
            </a:r>
          </a:p>
        </p:txBody>
      </p:sp>
    </p:spTree>
    <p:extLst>
      <p:ext uri="{BB962C8B-B14F-4D97-AF65-F5344CB8AC3E}">
        <p14:creationId xmlns:p14="http://schemas.microsoft.com/office/powerpoint/2010/main" val="41749719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1C239A87-695A-428E-998D-B4B87DCAB01D}"/>
              </a:ext>
            </a:extLst>
          </p:cNvPr>
          <p:cNvSpPr txBox="1">
            <a:spLocks/>
          </p:cNvSpPr>
          <p:nvPr/>
        </p:nvSpPr>
        <p:spPr>
          <a:xfrm>
            <a:off x="405114" y="364263"/>
            <a:ext cx="11608646" cy="51455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dirty="0">
                <a:solidFill>
                  <a:schemeClr val="tx2"/>
                </a:solidFill>
                <a:cs typeface="Arial" pitchFamily="34" charset="0"/>
              </a:rPr>
              <a:t>Netflix Prize Problem:</a:t>
            </a:r>
            <a:endParaRPr lang="en-US" sz="3200" dirty="0">
              <a:solidFill>
                <a:schemeClr val="tx2"/>
              </a:solidFill>
            </a:endParaRPr>
          </a:p>
        </p:txBody>
      </p:sp>
      <p:pic>
        <p:nvPicPr>
          <p:cNvPr id="4" name="Picture 3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2233F9D1-C818-4502-9E59-ABECB8FDEFA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5652" y="1724949"/>
            <a:ext cx="5042635" cy="3515867"/>
          </a:xfrm>
          <a:prstGeom prst="rect">
            <a:avLst/>
          </a:prstGeom>
        </p:spPr>
      </p:pic>
      <p:pic>
        <p:nvPicPr>
          <p:cNvPr id="10" name="Picture 9" descr="\documentclass{article}&#10;\usepackage{amsmath}&#10;\pagestyle{empty}&#10;\begin{document}&#10;&#10;$A_{ij}$: Rating of Movie i from User j&#10;&#10;\end{document}" title="IguanaTex Bitmap Display">
            <a:extLst>
              <a:ext uri="{FF2B5EF4-FFF2-40B4-BE49-F238E27FC236}">
                <a16:creationId xmlns:a16="http://schemas.microsoft.com/office/drawing/2014/main" id="{C07B22FA-D5EC-4A62-86E2-8E5E212735F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5888972" y="2513977"/>
            <a:ext cx="7137720" cy="480039"/>
          </a:xfrm>
          <a:prstGeom prst="rect">
            <a:avLst/>
          </a:prstGeom>
        </p:spPr>
      </p:pic>
      <p:pic>
        <p:nvPicPr>
          <p:cNvPr id="13" name="Picture 12" descr="\documentclass{article}&#10;\usepackage{amsmath}&#10;\pagestyle{empty}&#10;\begin{document}&#10;&#10;$A$ is a very sparse matrix. (why?)&#10;&#10;\end{document}" title="IguanaTex Bitmap Display">
            <a:extLst>
              <a:ext uri="{FF2B5EF4-FFF2-40B4-BE49-F238E27FC236}">
                <a16:creationId xmlns:a16="http://schemas.microsoft.com/office/drawing/2014/main" id="{00902C64-A75B-44D0-BE87-2AC2F63E6C1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5888972" y="3482882"/>
            <a:ext cx="7002236" cy="480038"/>
          </a:xfrm>
          <a:prstGeom prst="rect">
            <a:avLst/>
          </a:prstGeom>
        </p:spPr>
      </p:pic>
      <p:pic>
        <p:nvPicPr>
          <p:cNvPr id="15" name="Picture 14" descr="\documentclass{article}&#10;\usepackage{amsmath}&#10;\pagestyle{empty}&#10;\begin{document}&#10;&#10;How to fill the empty positions?&#10;&#10;\end{document}" title="IguanaTex Bitmap Display">
            <a:extLst>
              <a:ext uri="{FF2B5EF4-FFF2-40B4-BE49-F238E27FC236}">
                <a16:creationId xmlns:a16="http://schemas.microsoft.com/office/drawing/2014/main" id="{97E99FDB-3207-40E9-B469-EA884D865B05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5888972" y="4425980"/>
            <a:ext cx="5725273" cy="372636"/>
          </a:xfrm>
          <a:prstGeom prst="rect">
            <a:avLst/>
          </a:prstGeom>
        </p:spPr>
      </p:pic>
      <p:pic>
        <p:nvPicPr>
          <p:cNvPr id="18" name="Picture 17" descr="\documentclass{article}&#10;\usepackage{amsmath}&#10;\pagestyle{empty}&#10;\begin{document}&#10;&#10;Among all posible ways to complete the matrix, which one is the \textbf{best}?&#10;&#10;\end{document}" title="IguanaTex Bitmap Display">
            <a:extLst>
              <a:ext uri="{FF2B5EF4-FFF2-40B4-BE49-F238E27FC236}">
                <a16:creationId xmlns:a16="http://schemas.microsoft.com/office/drawing/2014/main" id="{6D2E5DE1-A045-4FCB-A6AD-78F4D77DD6EA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525652" y="5717909"/>
            <a:ext cx="12800431" cy="377572"/>
          </a:xfrm>
          <a:prstGeom prst="rect">
            <a:avLst/>
          </a:prstGeom>
        </p:spPr>
      </p:pic>
      <p:pic>
        <p:nvPicPr>
          <p:cNvPr id="21" name="Picture 20" descr="\documentclass{article}&#10;\usepackage{amsmath}&#10;\pagestyle{empty}&#10;\begin{document}&#10;&#10;Is the true matrix a completely random matrix?&#10;&#10;\end{document}" title="IguanaTex Bitmap Display">
            <a:extLst>
              <a:ext uri="{FF2B5EF4-FFF2-40B4-BE49-F238E27FC236}">
                <a16:creationId xmlns:a16="http://schemas.microsoft.com/office/drawing/2014/main" id="{236A6A66-6AC1-46AE-9E87-53C99F550F6E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525651" y="6498408"/>
            <a:ext cx="8612589" cy="372636"/>
          </a:xfrm>
          <a:prstGeom prst="rect">
            <a:avLst/>
          </a:prstGeom>
        </p:spPr>
      </p:pic>
      <p:pic>
        <p:nvPicPr>
          <p:cNvPr id="29" name="Picture 28" descr="\documentclass{article}&#10;\usepackage{amsmath}&#10;\pagestyle{empty}&#10;\begin{document}&#10;&#10;\begin{equation*}&#10;\min_{X} \frac{1}{2} \sum_{(i, j) \in \omega} (A_{ij} - X_{ij})^2 \quad \textrm{s.t} \quad \textrm{rank}(X) = k&#10;\end{equation*}&#10;&#10;\end{document}" title="IguanaTex Bitmap Display">
            <a:extLst>
              <a:ext uri="{FF2B5EF4-FFF2-40B4-BE49-F238E27FC236}">
                <a16:creationId xmlns:a16="http://schemas.microsoft.com/office/drawing/2014/main" id="{DC61F5F2-F8C2-4B09-B46A-C52BAF598AE5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2405870" y="7328094"/>
            <a:ext cx="8904260" cy="127323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BCFE73BC-C64A-492F-BEBF-6FF70F6754D9}"/>
              </a:ext>
            </a:extLst>
          </p:cNvPr>
          <p:cNvSpPr/>
          <p:nvPr/>
        </p:nvSpPr>
        <p:spPr>
          <a:xfrm>
            <a:off x="6238755" y="9355800"/>
            <a:ext cx="534216" cy="47456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30</a:t>
            </a:r>
          </a:p>
        </p:txBody>
      </p:sp>
    </p:spTree>
    <p:extLst>
      <p:ext uri="{BB962C8B-B14F-4D97-AF65-F5344CB8AC3E}">
        <p14:creationId xmlns:p14="http://schemas.microsoft.com/office/powerpoint/2010/main" val="26080453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1C239A87-695A-428E-998D-B4B87DCAB01D}"/>
              </a:ext>
            </a:extLst>
          </p:cNvPr>
          <p:cNvSpPr txBox="1">
            <a:spLocks/>
          </p:cNvSpPr>
          <p:nvPr/>
        </p:nvSpPr>
        <p:spPr>
          <a:xfrm>
            <a:off x="405114" y="364263"/>
            <a:ext cx="11608646" cy="51455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dirty="0">
                <a:solidFill>
                  <a:schemeClr val="tx2"/>
                </a:solidFill>
                <a:cs typeface="Arial" pitchFamily="34" charset="0"/>
              </a:rPr>
              <a:t>Netflix Prize Problem:</a:t>
            </a:r>
            <a:endParaRPr lang="en-US" sz="3200" dirty="0">
              <a:solidFill>
                <a:schemeClr val="tx2"/>
              </a:solidFill>
            </a:endParaRPr>
          </a:p>
        </p:txBody>
      </p:sp>
      <p:pic>
        <p:nvPicPr>
          <p:cNvPr id="11" name="Picture 10" descr="\documentclass{article}&#10;\usepackage{amsmath}&#10;\pagestyle{empty}&#10;\begin{document}&#10;&#10;\begin{equation*}&#10;\min_{X} \frac{1}{2} \sum_{(i, j) \in \omega} (A_{ij} - X_{ij})^2 \quad \textrm{s.t} \quad \textrm{rank}(X) = k&#10;\end{equation*}&#10;&#10;\end{document}" title="IguanaTex Bitmap Display">
            <a:extLst>
              <a:ext uri="{FF2B5EF4-FFF2-40B4-BE49-F238E27FC236}">
                <a16:creationId xmlns:a16="http://schemas.microsoft.com/office/drawing/2014/main" id="{2908D92D-478C-4021-9BCE-CE3EC0458AC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2217076" y="1281740"/>
            <a:ext cx="8904260" cy="1273230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A60B533C-D50A-4109-A607-C02601B9EB88}"/>
              </a:ext>
            </a:extLst>
          </p:cNvPr>
          <p:cNvCxnSpPr/>
          <p:nvPr/>
        </p:nvCxnSpPr>
        <p:spPr>
          <a:xfrm flipH="1">
            <a:off x="9376012" y="5725573"/>
            <a:ext cx="477672" cy="88710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8BA44C92-17AF-43FC-9FE0-F0EE29230591}"/>
              </a:ext>
            </a:extLst>
          </p:cNvPr>
          <p:cNvSpPr/>
          <p:nvPr/>
        </p:nvSpPr>
        <p:spPr>
          <a:xfrm>
            <a:off x="6238755" y="9355800"/>
            <a:ext cx="534216" cy="47456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31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9ACBA9-10E3-40C4-8C76-423BC0A9E29B}"/>
              </a:ext>
            </a:extLst>
          </p:cNvPr>
          <p:cNvSpPr txBox="1"/>
          <p:nvPr/>
        </p:nvSpPr>
        <p:spPr>
          <a:xfrm>
            <a:off x="8024884" y="3507475"/>
            <a:ext cx="27022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Highly non-convex</a:t>
            </a:r>
          </a:p>
          <a:p>
            <a:r>
              <a:rPr lang="en-US" dirty="0">
                <a:solidFill>
                  <a:srgbClr val="000000"/>
                </a:solidFill>
              </a:rPr>
              <a:t># non-zero eigenvalues!</a:t>
            </a:r>
          </a:p>
        </p:txBody>
      </p:sp>
      <p:pic>
        <p:nvPicPr>
          <p:cNvPr id="7" name="Picture 6" descr="\documentclass{article}&#10;\usepackage{amsmath}&#10;\pagestyle{empty}&#10;\begin{document}&#10;&#10;\begin{equation*}&#10;\min_{X} \frac{1}{2} \sum_{(i, j) \in \omega} (A_{ij} - X_{ij})^2 + \lambda \textrm{rank}(X) &#10;\end{equation*}&#10;&#10;\end{document}" title="IguanaTex Bitmap Display">
            <a:extLst>
              <a:ext uri="{FF2B5EF4-FFF2-40B4-BE49-F238E27FC236}">
                <a16:creationId xmlns:a16="http://schemas.microsoft.com/office/drawing/2014/main" id="{C7C52E23-3D3C-4DF3-B823-E66236A51E81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2955159" y="4631365"/>
            <a:ext cx="7428093" cy="1273230"/>
          </a:xfrm>
          <a:prstGeom prst="rect">
            <a:avLst/>
          </a:prstGeom>
        </p:spPr>
      </p:pic>
      <p:pic>
        <p:nvPicPr>
          <p:cNvPr id="9" name="Picture 8" descr="\documentclass{article}&#10;\usepackage{amsmath}&#10;\pagestyle{empty}&#10;\begin{document}&#10;&#10;\begin{equation*}&#10;\min_{X} \frac{1}{2} \sum_{(i, j) \in \omega} (A_{ij} - X_{ij})^2 + \lambda \|X\|_{*} &#10;\end{equation*}&#10;&#10;\end{document}" title="IguanaTex Bitmap Display">
            <a:extLst>
              <a:ext uri="{FF2B5EF4-FFF2-40B4-BE49-F238E27FC236}">
                <a16:creationId xmlns:a16="http://schemas.microsoft.com/office/drawing/2014/main" id="{3EA8766E-AB44-409A-9115-71C632D6430B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3058925" y="6546937"/>
            <a:ext cx="6827617" cy="127323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E40CF61-ADA8-4087-A5C6-F66DB7710B2B}"/>
              </a:ext>
            </a:extLst>
          </p:cNvPr>
          <p:cNvSpPr txBox="1"/>
          <p:nvPr/>
        </p:nvSpPr>
        <p:spPr>
          <a:xfrm>
            <a:off x="9978787" y="5900551"/>
            <a:ext cx="17992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Convexification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C632D87-AB7B-4EEC-9DFD-547467CDA832}"/>
              </a:ext>
            </a:extLst>
          </p:cNvPr>
          <p:cNvCxnSpPr/>
          <p:nvPr/>
        </p:nvCxnSpPr>
        <p:spPr>
          <a:xfrm flipH="1">
            <a:off x="8898340" y="7376615"/>
            <a:ext cx="477672" cy="88710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15C3F5FB-581A-48E9-8E45-8C34DC3F3712}"/>
              </a:ext>
            </a:extLst>
          </p:cNvPr>
          <p:cNvSpPr txBox="1"/>
          <p:nvPr/>
        </p:nvSpPr>
        <p:spPr>
          <a:xfrm>
            <a:off x="7099109" y="8263719"/>
            <a:ext cx="5074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Sum of eigenvalues (like going from L0 to L1)</a:t>
            </a:r>
          </a:p>
        </p:txBody>
      </p:sp>
    </p:spTree>
    <p:extLst>
      <p:ext uri="{BB962C8B-B14F-4D97-AF65-F5344CB8AC3E}">
        <p14:creationId xmlns:p14="http://schemas.microsoft.com/office/powerpoint/2010/main" val="29234476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1C239A87-695A-428E-998D-B4B87DCAB01D}"/>
              </a:ext>
            </a:extLst>
          </p:cNvPr>
          <p:cNvSpPr txBox="1">
            <a:spLocks/>
          </p:cNvSpPr>
          <p:nvPr/>
        </p:nvSpPr>
        <p:spPr>
          <a:xfrm>
            <a:off x="405114" y="364263"/>
            <a:ext cx="11608646" cy="51455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dirty="0">
                <a:solidFill>
                  <a:schemeClr val="tx2"/>
                </a:solidFill>
                <a:cs typeface="Arial" pitchFamily="34" charset="0"/>
              </a:rPr>
              <a:t>Netflix Prize Problem (Alternating Minimization):</a:t>
            </a:r>
            <a:endParaRPr lang="en-US" sz="3200" dirty="0">
              <a:solidFill>
                <a:schemeClr val="tx2"/>
              </a:solidFill>
            </a:endParaRPr>
          </a:p>
        </p:txBody>
      </p:sp>
      <p:pic>
        <p:nvPicPr>
          <p:cNvPr id="21" name="Picture 20" descr="\documentclass{article}&#10;\usepackage{amsmath}&#10;\pagestyle{empty}&#10;\begin{document}&#10;&#10;\begin{equation*}&#10;\min_{X} \frac{1}{2} \|P_{\omega}(A - X)\|_F^2 \quad \textrm{s.t} \quad  \textrm{rank}(X) \leq r&#10;\end{equation*}&#10;&#10;\end{document}" title="IguanaTex Bitmap Display">
            <a:extLst>
              <a:ext uri="{FF2B5EF4-FFF2-40B4-BE49-F238E27FC236}">
                <a16:creationId xmlns:a16="http://schemas.microsoft.com/office/drawing/2014/main" id="{47FFC3F9-A862-499E-925D-D329649C758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2716987" y="1334381"/>
            <a:ext cx="8111966" cy="936853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A60B533C-D50A-4109-A607-C02601B9EB88}"/>
              </a:ext>
            </a:extLst>
          </p:cNvPr>
          <p:cNvCxnSpPr>
            <a:cxnSpLocks/>
          </p:cNvCxnSpPr>
          <p:nvPr/>
        </p:nvCxnSpPr>
        <p:spPr>
          <a:xfrm>
            <a:off x="6526335" y="2414446"/>
            <a:ext cx="0" cy="110667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8BA44C92-17AF-43FC-9FE0-F0EE29230591}"/>
              </a:ext>
            </a:extLst>
          </p:cNvPr>
          <p:cNvSpPr/>
          <p:nvPr/>
        </p:nvSpPr>
        <p:spPr>
          <a:xfrm>
            <a:off x="6238755" y="9355800"/>
            <a:ext cx="534216" cy="47456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32</a:t>
            </a:r>
          </a:p>
        </p:txBody>
      </p:sp>
      <p:pic>
        <p:nvPicPr>
          <p:cNvPr id="18" name="Picture 17" descr="\documentclass{article}&#10;\usepackage{amsmath}&#10;\pagestyle{empty}&#10;\begin{document}&#10;&#10;\begin{equation*}&#10;\min_{U, V} \frac{1}{2} \|P_{\omega}(A - U^{n \times r}V^{r \times m})\|_F^2&#10;\end{equation*}&#10;&#10;\end{document}" title="IguanaTex Bitmap Display">
            <a:extLst>
              <a:ext uri="{FF2B5EF4-FFF2-40B4-BE49-F238E27FC236}">
                <a16:creationId xmlns:a16="http://schemas.microsoft.com/office/drawing/2014/main" id="{56DE3A84-92EE-4925-A839-2C34A5585BCD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3765038" y="3868254"/>
            <a:ext cx="6015866" cy="981333"/>
          </a:xfrm>
          <a:prstGeom prst="rect">
            <a:avLst/>
          </a:prstGeom>
        </p:spPr>
      </p:pic>
      <p:pic>
        <p:nvPicPr>
          <p:cNvPr id="27" name="Picture 26" descr="\documentclass{article}&#10;\usepackage{amsmath}&#10;\pagestyle{empty}&#10;\begin{document}&#10;&#10;\begin{equation*}&#10;U^{t+1} = \textrm{arg}\min_{U} \frac{1}{2} \|P_{\omega}(A - UV^{t})\|_F^2 &#10;\end{equation*}&#10;&#10;&#10;\end{document}" title="IguanaTex Bitmap Display">
            <a:extLst>
              <a:ext uri="{FF2B5EF4-FFF2-40B4-BE49-F238E27FC236}">
                <a16:creationId xmlns:a16="http://schemas.microsoft.com/office/drawing/2014/main" id="{C410E358-9C1C-478A-AA80-A9A523C90E1D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4295458" y="6086901"/>
            <a:ext cx="5336884" cy="719411"/>
          </a:xfrm>
          <a:prstGeom prst="rect">
            <a:avLst/>
          </a:prstGeom>
        </p:spPr>
      </p:pic>
      <p:pic>
        <p:nvPicPr>
          <p:cNvPr id="30" name="Picture 29" descr="\documentclass{article}&#10;\usepackage{amsmath}&#10;\pagestyle{empty}&#10;\begin{document}&#10;&#10;\begin{equation*}&#10;V^{t+1} = \textrm{arg}\min_{V} \frac{1}{2} \|P_{\omega}(A - U^{t+1}V)\|_F^2 &#10;\end{equation*}&#10;&#10;&#10;\end{document}" title="IguanaTex Bitmap Display">
            <a:extLst>
              <a:ext uri="{FF2B5EF4-FFF2-40B4-BE49-F238E27FC236}">
                <a16:creationId xmlns:a16="http://schemas.microsoft.com/office/drawing/2014/main" id="{64C1F159-C6E0-4003-A420-16BDF735ACA4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4295458" y="7039369"/>
            <a:ext cx="5706195" cy="719411"/>
          </a:xfrm>
          <a:prstGeom prst="rect">
            <a:avLst/>
          </a:prstGeom>
        </p:spPr>
      </p:pic>
      <p:pic>
        <p:nvPicPr>
          <p:cNvPr id="33" name="Picture 32" descr="\documentclass{article}&#10;\usepackage{amsmath}&#10;\pagestyle{empty}&#10;\begin{document}&#10;&#10;Alternating Minimization: Update $U$ and $V$ alternatively.&#10;&#10;\end{document}" title="IguanaTex Bitmap Display">
            <a:extLst>
              <a:ext uri="{FF2B5EF4-FFF2-40B4-BE49-F238E27FC236}">
                <a16:creationId xmlns:a16="http://schemas.microsoft.com/office/drawing/2014/main" id="{1573E6A8-68EE-4802-BC53-965FE5CC1AEF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563684" y="5458162"/>
            <a:ext cx="10327704" cy="377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1597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1C239A87-695A-428E-998D-B4B87DCAB01D}"/>
              </a:ext>
            </a:extLst>
          </p:cNvPr>
          <p:cNvSpPr txBox="1">
            <a:spLocks/>
          </p:cNvSpPr>
          <p:nvPr/>
        </p:nvSpPr>
        <p:spPr>
          <a:xfrm>
            <a:off x="405113" y="364263"/>
            <a:ext cx="12246361" cy="51455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dirty="0">
                <a:solidFill>
                  <a:schemeClr val="tx2"/>
                </a:solidFill>
              </a:rPr>
              <a:t>ADMM (Alternating Direction Method of Multipliers) for Robust PCA:</a:t>
            </a:r>
          </a:p>
        </p:txBody>
      </p:sp>
      <p:pic>
        <p:nvPicPr>
          <p:cNvPr id="4" name="Picture 3" descr="\documentclass{article}&#10;\usepackage{amsmath}&#10;\pagestyle{empty}&#10;\begin{document}&#10;&#10;\begin{equation*}&#10;\min_{X}  \|X - \hat{X} \|_F^2 \quad \textrm{s.t} \quad  \textrm{rank}(X) = r&#10;\end{equation*}&#10;&#10;\end{document}" title="IguanaTex Bitmap Display">
            <a:extLst>
              <a:ext uri="{FF2B5EF4-FFF2-40B4-BE49-F238E27FC236}">
                <a16:creationId xmlns:a16="http://schemas.microsoft.com/office/drawing/2014/main" id="{91C64A9C-8B0B-498F-B4FA-2A9546D8F6E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2716987" y="1334381"/>
            <a:ext cx="6922135" cy="733915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A60B533C-D50A-4109-A607-C02601B9EB88}"/>
              </a:ext>
            </a:extLst>
          </p:cNvPr>
          <p:cNvCxnSpPr>
            <a:cxnSpLocks/>
          </p:cNvCxnSpPr>
          <p:nvPr/>
        </p:nvCxnSpPr>
        <p:spPr>
          <a:xfrm>
            <a:off x="6652755" y="5976512"/>
            <a:ext cx="0" cy="110667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290" name="Picture 2">
            <a:extLst>
              <a:ext uri="{FF2B5EF4-FFF2-40B4-BE49-F238E27FC236}">
                <a16:creationId xmlns:a16="http://schemas.microsoft.com/office/drawing/2014/main" id="{A853EFCF-3B3C-46EB-BBDF-648CCA1CC7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0053" y="2188598"/>
            <a:ext cx="7055893" cy="3525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53BF079-B466-4DD0-8AC9-9EC739ACC548}"/>
              </a:ext>
            </a:extLst>
          </p:cNvPr>
          <p:cNvSpPr/>
          <p:nvPr/>
        </p:nvSpPr>
        <p:spPr>
          <a:xfrm>
            <a:off x="6238755" y="9355800"/>
            <a:ext cx="534216" cy="47456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33</a:t>
            </a:r>
          </a:p>
        </p:txBody>
      </p:sp>
      <p:pic>
        <p:nvPicPr>
          <p:cNvPr id="6" name="Picture 5" descr="\documentclass{article}&#10;\usepackage{amsmath}&#10;\pagestyle{empty}&#10;\begin{document}&#10;&#10;\begin{equation*}&#10;\min_{X}  \|L\|_* + \gamma \| S\|_1 \quad \textrm{s.t} \quad  L + S = M&#10;\end{equation*}&#10;&#10;\end{document}" title="IguanaTex Bitmap Display">
            <a:extLst>
              <a:ext uri="{FF2B5EF4-FFF2-40B4-BE49-F238E27FC236}">
                <a16:creationId xmlns:a16="http://schemas.microsoft.com/office/drawing/2014/main" id="{8C59C7C1-2C5C-4413-B0BE-84FEA7B9FE4C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2843246" y="7354216"/>
            <a:ext cx="7325234" cy="644956"/>
          </a:xfrm>
          <a:prstGeom prst="rect">
            <a:avLst/>
          </a:prstGeom>
        </p:spPr>
      </p:pic>
      <p:pic>
        <p:nvPicPr>
          <p:cNvPr id="8" name="Picture 7" descr="\documentclass{article}&#10;\usepackage{amsmath}&#10;\pagestyle{empty}&#10;\begin{document}&#10;&#10;Highly Corrupted Data&#10;&#10;\end{document}" title="IguanaTex Bitmap Display">
            <a:extLst>
              <a:ext uri="{FF2B5EF4-FFF2-40B4-BE49-F238E27FC236}">
                <a16:creationId xmlns:a16="http://schemas.microsoft.com/office/drawing/2014/main" id="{F46F859B-B058-41EC-9B9B-20CF01BB6249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3390805" y="6342274"/>
            <a:ext cx="2847950" cy="254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7633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1C239A87-695A-428E-998D-B4B87DCAB01D}"/>
              </a:ext>
            </a:extLst>
          </p:cNvPr>
          <p:cNvSpPr txBox="1">
            <a:spLocks/>
          </p:cNvSpPr>
          <p:nvPr/>
        </p:nvSpPr>
        <p:spPr>
          <a:xfrm>
            <a:off x="405113" y="364263"/>
            <a:ext cx="12246361" cy="51455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dirty="0">
                <a:solidFill>
                  <a:schemeClr val="tx2"/>
                </a:solidFill>
              </a:rPr>
              <a:t>ADMM (Alternating Direction Method of Multipliers) for Robust PCA: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53BF079-B466-4DD0-8AC9-9EC739ACC548}"/>
              </a:ext>
            </a:extLst>
          </p:cNvPr>
          <p:cNvSpPr/>
          <p:nvPr/>
        </p:nvSpPr>
        <p:spPr>
          <a:xfrm>
            <a:off x="6238755" y="9355800"/>
            <a:ext cx="534216" cy="47456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34</a:t>
            </a:r>
          </a:p>
        </p:txBody>
      </p:sp>
      <p:pic>
        <p:nvPicPr>
          <p:cNvPr id="8" name="Picture 7" descr="\documentclass{article}&#10;\usepackage{amsmath}&#10;\pagestyle{empty}&#10;\begin{document}&#10;&#10;\begin{equation*}&#10;\min_{X}  \|L\|_* + \gamma \| S\|_1 \quad \textrm{s.t} \quad  L + S = M&#10;\end{equation*}&#10;&#10;\end{document}" title="IguanaTex Bitmap Display">
            <a:extLst>
              <a:ext uri="{FF2B5EF4-FFF2-40B4-BE49-F238E27FC236}">
                <a16:creationId xmlns:a16="http://schemas.microsoft.com/office/drawing/2014/main" id="{0D2AFA1F-44C0-4A88-BC12-C5B29B93173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3110354" y="1414272"/>
            <a:ext cx="7325234" cy="6449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49EF084-8020-415E-A43B-A4CA6B3BA8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2627" y="3245640"/>
            <a:ext cx="11104058" cy="1123757"/>
          </a:xfrm>
          <a:prstGeom prst="rect">
            <a:avLst/>
          </a:prstGeom>
        </p:spPr>
      </p:pic>
      <p:pic>
        <p:nvPicPr>
          <p:cNvPr id="9" name="Picture 8" descr="\documentclass{article}&#10;\usepackage{amsmath}&#10;\pagestyle{empty}&#10;\begin{document}&#10;&#10;Augmented Lagrangian:&#10;&#10;\end{document}" title="IguanaTex Bitmap Display">
            <a:extLst>
              <a:ext uri="{FF2B5EF4-FFF2-40B4-BE49-F238E27FC236}">
                <a16:creationId xmlns:a16="http://schemas.microsoft.com/office/drawing/2014/main" id="{0F560868-C3F8-4F39-82FB-81581687D9E4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346413" y="2691060"/>
            <a:ext cx="4261874" cy="37757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9B1B2C4-09A6-4C2A-ACD6-302E7F587D9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78286" y="4596038"/>
            <a:ext cx="11473188" cy="239488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6D99432-BF0E-49C4-BA25-5E3C82B35CE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43506" y="6990926"/>
            <a:ext cx="8305479" cy="1919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5615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1C239A87-695A-428E-998D-B4B87DCAB01D}"/>
              </a:ext>
            </a:extLst>
          </p:cNvPr>
          <p:cNvSpPr txBox="1">
            <a:spLocks/>
          </p:cNvSpPr>
          <p:nvPr/>
        </p:nvSpPr>
        <p:spPr>
          <a:xfrm>
            <a:off x="405113" y="364263"/>
            <a:ext cx="12246361" cy="51455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dirty="0">
                <a:solidFill>
                  <a:schemeClr val="tx2"/>
                </a:solidFill>
              </a:rPr>
              <a:t>GAMES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53BF079-B466-4DD0-8AC9-9EC739ACC548}"/>
              </a:ext>
            </a:extLst>
          </p:cNvPr>
          <p:cNvSpPr/>
          <p:nvPr/>
        </p:nvSpPr>
        <p:spPr>
          <a:xfrm>
            <a:off x="6238755" y="9355800"/>
            <a:ext cx="534216" cy="47456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35</a:t>
            </a:r>
          </a:p>
        </p:txBody>
      </p:sp>
      <p:pic>
        <p:nvPicPr>
          <p:cNvPr id="3" name="Picture 2 1" descr="\documentclass{article}&#10;\usepackage{amsmath}&#10;\pagestyle{empty}&#10;\begin{document}&#10;&#10;\begin{equation*}&#10;\min_{x} \max_{y} xy&#10;\end{equation*}&#10;&#10;\end{document}" title="IguanaTex Bitmap Display">
            <a:extLst>
              <a:ext uri="{FF2B5EF4-FFF2-40B4-BE49-F238E27FC236}">
                <a16:creationId xmlns:a16="http://schemas.microsoft.com/office/drawing/2014/main" id="{76AB00DF-6168-49F4-BDCF-7A8670773B4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801815" y="1335705"/>
            <a:ext cx="2646728" cy="765044"/>
          </a:xfrm>
          <a:prstGeom prst="rect">
            <a:avLst/>
          </a:prstGeom>
        </p:spPr>
      </p:pic>
      <p:pic>
        <p:nvPicPr>
          <p:cNvPr id="6" name="Picture 5" descr="\documentclass{article}&#10;\usepackage{amsmath}&#10;\pagestyle{empty}&#10;\begin{document}&#10;&#10;General Non-cooperative games:&#10;&#10;\end{document}" title="IguanaTex Bitmap Display">
            <a:extLst>
              <a:ext uri="{FF2B5EF4-FFF2-40B4-BE49-F238E27FC236}">
                <a16:creationId xmlns:a16="http://schemas.microsoft.com/office/drawing/2014/main" id="{3001B210-6AA2-4D0D-8941-72065DABC560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571738" y="2473349"/>
            <a:ext cx="7082764" cy="459604"/>
          </a:xfrm>
          <a:prstGeom prst="rect">
            <a:avLst/>
          </a:prstGeom>
        </p:spPr>
      </p:pic>
      <p:pic>
        <p:nvPicPr>
          <p:cNvPr id="10" name="Picture 9" descr="\documentclass{article}&#10;\usepackage{amsmath}&#10;\pagestyle{empty}&#10;\begin{document}&#10;&#10;\begin{equation*}&#10;\min_{x} \max_{y} f(x, y)&#10;\end{equation*}&#10;&#10;\end{document}" title="IguanaTex Bitmap Display">
            <a:extLst>
              <a:ext uri="{FF2B5EF4-FFF2-40B4-BE49-F238E27FC236}">
                <a16:creationId xmlns:a16="http://schemas.microsoft.com/office/drawing/2014/main" id="{B2002155-55C6-4349-B9C9-64D9AEDFF6B3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5449608" y="3370859"/>
            <a:ext cx="3594081" cy="810621"/>
          </a:xfrm>
          <a:prstGeom prst="rect">
            <a:avLst/>
          </a:prstGeom>
        </p:spPr>
      </p:pic>
      <p:pic>
        <p:nvPicPr>
          <p:cNvPr id="18" name="Picture 2 2" descr="Game theory - The prisoner&amp;#39;s dilemma | Britannica">
            <a:extLst>
              <a:ext uri="{FF2B5EF4-FFF2-40B4-BE49-F238E27FC236}">
                <a16:creationId xmlns:a16="http://schemas.microsoft.com/office/drawing/2014/main" id="{95F4D8F2-C4A2-468B-BE16-814CF878A6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378" y="4527489"/>
            <a:ext cx="4078589" cy="4078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 descr="\documentclass{article}&#10;\usepackage{amsmath}&#10;\pagestyle{empty}&#10;\begin{document}&#10;&#10;$f(x^*, y) \leq f(x^*, y^*) \leq f(x, y^*) \quad \forall (x, y)$&#10;&#10;\end{document}" title="IguanaTex Bitmap Display">
            <a:extLst>
              <a:ext uri="{FF2B5EF4-FFF2-40B4-BE49-F238E27FC236}">
                <a16:creationId xmlns:a16="http://schemas.microsoft.com/office/drawing/2014/main" id="{DDE8DABE-A7C9-4D4E-9583-7F4FFFBA0F96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5449608" y="6001423"/>
            <a:ext cx="8013551" cy="474561"/>
          </a:xfrm>
          <a:prstGeom prst="rect">
            <a:avLst/>
          </a:prstGeom>
        </p:spPr>
      </p:pic>
      <p:pic>
        <p:nvPicPr>
          <p:cNvPr id="22" name="Picture 21" descr="\documentclass{article}&#10;\usepackage{amsmath}&#10;\pagestyle{empty}&#10;\begin{document}&#10;&#10;Nash Equilibrium:&#10;&#10;\end{document}" title="IguanaTex Bitmap Display">
            <a:extLst>
              <a:ext uri="{FF2B5EF4-FFF2-40B4-BE49-F238E27FC236}">
                <a16:creationId xmlns:a16="http://schemas.microsoft.com/office/drawing/2014/main" id="{4EB4451D-CA5B-44B4-A208-D70272760DAD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6642347" y="4755296"/>
            <a:ext cx="3993376" cy="447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99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/>
          <p:nvPr/>
        </p:nvSpPr>
        <p:spPr>
          <a:xfrm>
            <a:off x="3311202" y="8228283"/>
            <a:ext cx="4211151" cy="571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2853" tIns="51413" rIns="102853" bIns="51413" anchor="t" anchorCtr="0">
            <a:noAutofit/>
          </a:bodyPr>
          <a:lstStyle/>
          <a:p>
            <a:endParaRPr sz="2025"/>
          </a:p>
        </p:txBody>
      </p:sp>
      <p:sp>
        <p:nvSpPr>
          <p:cNvPr id="57" name="Shape 57"/>
          <p:cNvSpPr txBox="1"/>
          <p:nvPr/>
        </p:nvSpPr>
        <p:spPr>
          <a:xfrm>
            <a:off x="7225239" y="1808740"/>
            <a:ext cx="4436269" cy="441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2853" tIns="51413" rIns="102853" bIns="51413" anchor="t" anchorCtr="0">
            <a:noAutofit/>
          </a:bodyPr>
          <a:lstStyle/>
          <a:p>
            <a:endParaRPr sz="2025"/>
          </a:p>
        </p:txBody>
      </p:sp>
      <p:sp>
        <p:nvSpPr>
          <p:cNvPr id="59" name="Shape 59"/>
          <p:cNvSpPr txBox="1"/>
          <p:nvPr/>
        </p:nvSpPr>
        <p:spPr>
          <a:xfrm>
            <a:off x="3267433" y="8012380"/>
            <a:ext cx="5275586" cy="328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2853" tIns="51413" rIns="102853" bIns="51413" anchor="t" anchorCtr="0">
            <a:noAutofit/>
          </a:bodyPr>
          <a:lstStyle/>
          <a:p>
            <a:endParaRPr sz="1463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1C239A87-695A-428E-998D-B4B87DCAB01D}"/>
              </a:ext>
            </a:extLst>
          </p:cNvPr>
          <p:cNvSpPr txBox="1">
            <a:spLocks/>
          </p:cNvSpPr>
          <p:nvPr/>
        </p:nvSpPr>
        <p:spPr>
          <a:xfrm>
            <a:off x="405114" y="364263"/>
            <a:ext cx="12523808" cy="51455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dirty="0">
                <a:solidFill>
                  <a:schemeClr val="tx2"/>
                </a:solidFill>
                <a:cs typeface="Arial" pitchFamily="34" charset="0"/>
              </a:rPr>
              <a:t>References for Learning Convex Optimization and High Dimensional ML </a:t>
            </a:r>
            <a:endParaRPr lang="en-US" sz="3200" dirty="0">
              <a:solidFill>
                <a:schemeClr val="tx2"/>
              </a:solidFill>
            </a:endParaRPr>
          </a:p>
        </p:txBody>
      </p:sp>
      <p:sp>
        <p:nvSpPr>
          <p:cNvPr id="11" name="Shape 61">
            <a:extLst>
              <a:ext uri="{FF2B5EF4-FFF2-40B4-BE49-F238E27FC236}">
                <a16:creationId xmlns:a16="http://schemas.microsoft.com/office/drawing/2014/main" id="{ABA0EAA8-A5C8-4320-96FF-A42D47BE0CC7}"/>
              </a:ext>
            </a:extLst>
          </p:cNvPr>
          <p:cNvSpPr txBox="1"/>
          <p:nvPr/>
        </p:nvSpPr>
        <p:spPr>
          <a:xfrm>
            <a:off x="405114" y="1258806"/>
            <a:ext cx="12226669" cy="1479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2853" tIns="102853" rIns="102853" bIns="102853" anchor="ctr" anchorCtr="0">
            <a:noAutofit/>
          </a:bodyPr>
          <a:lstStyle/>
          <a:p>
            <a:pPr marL="457200" indent="-457200">
              <a:lnSpc>
                <a:spcPct val="200000"/>
              </a:lnSpc>
              <a:buSzPts val="3200"/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rgbClr val="000000"/>
                </a:solidFill>
              </a:rPr>
              <a:t>https://github.com/optimization-for-data-driven-science/RobustInference</a:t>
            </a:r>
          </a:p>
        </p:txBody>
      </p:sp>
      <p:pic>
        <p:nvPicPr>
          <p:cNvPr id="1030" name="Picture 6" descr="Image result for question mark">
            <a:extLst>
              <a:ext uri="{FF2B5EF4-FFF2-40B4-BE49-F238E27FC236}">
                <a16:creationId xmlns:a16="http://schemas.microsoft.com/office/drawing/2014/main" id="{89BB00DA-60C8-4A7E-8F02-192BA4065F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7068" y="3037378"/>
            <a:ext cx="4036341" cy="5303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31066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1C239A87-695A-428E-998D-B4B87DCAB01D}"/>
              </a:ext>
            </a:extLst>
          </p:cNvPr>
          <p:cNvSpPr txBox="1">
            <a:spLocks/>
          </p:cNvSpPr>
          <p:nvPr/>
        </p:nvSpPr>
        <p:spPr>
          <a:xfrm>
            <a:off x="405114" y="364263"/>
            <a:ext cx="11401942" cy="51455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dirty="0">
                <a:solidFill>
                  <a:schemeClr val="tx2"/>
                </a:solidFill>
                <a:cs typeface="Arial" pitchFamily="34" charset="0"/>
              </a:rPr>
              <a:t>From Population Risk to Empirical Risk</a:t>
            </a:r>
            <a:endParaRPr lang="en-US" sz="3200" dirty="0">
              <a:solidFill>
                <a:schemeClr val="tx2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F1A1716-6412-4DD2-BDC9-E3F451995271}"/>
              </a:ext>
            </a:extLst>
          </p:cNvPr>
          <p:cNvSpPr/>
          <p:nvPr/>
        </p:nvSpPr>
        <p:spPr>
          <a:xfrm>
            <a:off x="6238755" y="9282897"/>
            <a:ext cx="534216" cy="47456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4</a:t>
            </a:r>
          </a:p>
        </p:txBody>
      </p:sp>
      <p:pic>
        <p:nvPicPr>
          <p:cNvPr id="3" name="Picture 2" descr="\documentclass{article}&#10;\usepackage{amsmath}&#10;\usepackage{amssymb}&#10;\pagestyle{empty}&#10;\begin{document}&#10;&#10;\begin{equation*}&#10;\hat{R} = \min_{f \in \mathcal{F}} \quad \mathbb{E}_{(\mathbf{x}, y) \sim P^*} [\ell(f(\mathbf{x}), y)]&#10;\end{equation*}&#10;&#10;\end{document}" title="IguanaTex Bitmap Display">
            <a:extLst>
              <a:ext uri="{FF2B5EF4-FFF2-40B4-BE49-F238E27FC236}">
                <a16:creationId xmlns:a16="http://schemas.microsoft.com/office/drawing/2014/main" id="{95DC490E-3FEF-46E3-B275-3892A7C2D1D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6123292" y="2177200"/>
            <a:ext cx="5551820" cy="647778"/>
          </a:xfrm>
          <a:prstGeom prst="rect">
            <a:avLst/>
          </a:prstGeom>
        </p:spPr>
      </p:pic>
      <p:sp>
        <p:nvSpPr>
          <p:cNvPr id="83" name="Shape 61 1 1">
            <a:extLst>
              <a:ext uri="{FF2B5EF4-FFF2-40B4-BE49-F238E27FC236}">
                <a16:creationId xmlns:a16="http://schemas.microsoft.com/office/drawing/2014/main" id="{6CA28A23-6FB8-4548-BCD4-BE8EAD7DD4B9}"/>
              </a:ext>
            </a:extLst>
          </p:cNvPr>
          <p:cNvSpPr txBox="1"/>
          <p:nvPr/>
        </p:nvSpPr>
        <p:spPr>
          <a:xfrm>
            <a:off x="640022" y="1693422"/>
            <a:ext cx="5292362" cy="1059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2853" tIns="102853" rIns="102853" bIns="102853" anchor="ctr" anchorCtr="0">
            <a:noAutofit/>
          </a:bodyPr>
          <a:lstStyle/>
          <a:p>
            <a:pPr marL="457200" indent="-457200">
              <a:lnSpc>
                <a:spcPct val="200000"/>
              </a:lnSpc>
              <a:buSzPts val="3200"/>
              <a:buFont typeface="Wingdings" panose="05000000000000000000" pitchFamily="2" charset="2"/>
              <a:buChar char="Ø"/>
            </a:pPr>
            <a:r>
              <a:rPr lang="en-US" sz="2600" dirty="0">
                <a:solidFill>
                  <a:srgbClr val="FF0000"/>
                </a:solidFill>
                <a:ea typeface="Calibri"/>
                <a:cs typeface="Calibri"/>
                <a:sym typeface="Calibri"/>
              </a:rPr>
              <a:t>Approximation error: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D052F52-54D3-4978-91FE-2EE3321ADF3A}"/>
              </a:ext>
            </a:extLst>
          </p:cNvPr>
          <p:cNvCxnSpPr>
            <a:cxnSpLocks/>
          </p:cNvCxnSpPr>
          <p:nvPr/>
        </p:nvCxnSpPr>
        <p:spPr>
          <a:xfrm>
            <a:off x="7644479" y="2909995"/>
            <a:ext cx="1062793" cy="2529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EA68D770-70F2-4896-9CB8-453E1A894B40}"/>
              </a:ext>
            </a:extLst>
          </p:cNvPr>
          <p:cNvSpPr txBox="1"/>
          <p:nvPr/>
        </p:nvSpPr>
        <p:spPr>
          <a:xfrm>
            <a:off x="8899202" y="2993323"/>
            <a:ext cx="34528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A (parametric) functional space:</a:t>
            </a:r>
          </a:p>
          <a:p>
            <a:pPr marL="342900" indent="-342900">
              <a:buAutoNum type="arabicParenR"/>
            </a:pPr>
            <a:r>
              <a:rPr lang="en-US" dirty="0">
                <a:solidFill>
                  <a:srgbClr val="000000"/>
                </a:solidFill>
              </a:rPr>
              <a:t>Set of all linear functions</a:t>
            </a:r>
          </a:p>
          <a:p>
            <a:pPr marL="342900" indent="-342900">
              <a:buAutoNum type="arabicParenR"/>
            </a:pPr>
            <a:r>
              <a:rPr lang="en-US" dirty="0">
                <a:solidFill>
                  <a:srgbClr val="000000"/>
                </a:solidFill>
              </a:rPr>
              <a:t>All 2-layer neural nets </a:t>
            </a:r>
          </a:p>
        </p:txBody>
      </p:sp>
      <p:pic>
        <p:nvPicPr>
          <p:cNvPr id="18" name="Picture 17" descr="\documentclass{article}&#10;\usepackage{amsmath}&#10;\pagestyle{empty}&#10;\begin{document}&#10;&#10;$R_{emp} - \hat{R}$&#10;&#10;\end{document}" title="IguanaTex Bitmap Display">
            <a:extLst>
              <a:ext uri="{FF2B5EF4-FFF2-40B4-BE49-F238E27FC236}">
                <a16:creationId xmlns:a16="http://schemas.microsoft.com/office/drawing/2014/main" id="{AD020180-5F24-475D-B217-9C3B88C5ECE4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857017" y="7834389"/>
            <a:ext cx="1798957" cy="521621"/>
          </a:xfrm>
          <a:prstGeom prst="rect">
            <a:avLst/>
          </a:prstGeom>
        </p:spPr>
      </p:pic>
      <p:sp>
        <p:nvSpPr>
          <p:cNvPr id="31" name="Shape 61 1 2">
            <a:extLst>
              <a:ext uri="{FF2B5EF4-FFF2-40B4-BE49-F238E27FC236}">
                <a16:creationId xmlns:a16="http://schemas.microsoft.com/office/drawing/2014/main" id="{BA94C05D-1ADD-41A7-AB8E-8F3C4ACEA8F7}"/>
              </a:ext>
            </a:extLst>
          </p:cNvPr>
          <p:cNvSpPr txBox="1"/>
          <p:nvPr/>
        </p:nvSpPr>
        <p:spPr>
          <a:xfrm>
            <a:off x="640022" y="4060370"/>
            <a:ext cx="7234736" cy="1059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2853" tIns="102853" rIns="102853" bIns="102853" anchor="ctr" anchorCtr="0">
            <a:noAutofit/>
          </a:bodyPr>
          <a:lstStyle/>
          <a:p>
            <a:pPr marL="457200" indent="-457200">
              <a:lnSpc>
                <a:spcPct val="200000"/>
              </a:lnSpc>
              <a:buSzPts val="3200"/>
              <a:buFont typeface="Wingdings" panose="05000000000000000000" pitchFamily="2" charset="2"/>
              <a:buChar char="Ø"/>
            </a:pPr>
            <a:r>
              <a:rPr lang="en-US" sz="2600" dirty="0">
                <a:solidFill>
                  <a:srgbClr val="FF0000"/>
                </a:solidFill>
                <a:ea typeface="Calibri"/>
                <a:cs typeface="Calibri"/>
                <a:sym typeface="Calibri"/>
              </a:rPr>
              <a:t>Estimation Error: </a:t>
            </a:r>
          </a:p>
          <a:p>
            <a:pPr marL="914400" lvl="1" indent="-457200">
              <a:lnSpc>
                <a:spcPct val="200000"/>
              </a:lnSpc>
              <a:buSzPts val="3200"/>
              <a:buFont typeface="Wingdings" panose="05000000000000000000" pitchFamily="2" charset="2"/>
              <a:buChar char="Ø"/>
            </a:pPr>
            <a:r>
              <a:rPr lang="en-US" sz="2600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No Access to P*</a:t>
            </a:r>
          </a:p>
          <a:p>
            <a:pPr marL="914400" lvl="1" indent="-457200">
              <a:lnSpc>
                <a:spcPct val="200000"/>
              </a:lnSpc>
              <a:buSzPts val="3200"/>
              <a:buFont typeface="Wingdings" panose="05000000000000000000" pitchFamily="2" charset="2"/>
              <a:buChar char="Ø"/>
            </a:pPr>
            <a:r>
              <a:rPr lang="en-US" sz="2600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n available samples from P* (training data)</a:t>
            </a:r>
          </a:p>
        </p:txBody>
      </p:sp>
      <p:pic>
        <p:nvPicPr>
          <p:cNvPr id="16" name="Picture 15" descr="\documentclass{article}&#10;\usepackage{amsmath}&#10;\usepackage{amssymb}&#10;\pagestyle{empty}&#10;\begin{document}&#10;&#10;\begin{equation*}&#10;R_{emp} = \min_{f \in \mathcal{F}} \quad \frac{1}{n} \sum_{i=1}^n \ell(f(\mathbf{x}_i), y_i)&#10;\end{equation*}&#10;&#10;\end{document}" title="IguanaTex Bitmap Display">
            <a:extLst>
              <a:ext uri="{FF2B5EF4-FFF2-40B4-BE49-F238E27FC236}">
                <a16:creationId xmlns:a16="http://schemas.microsoft.com/office/drawing/2014/main" id="{E405F07C-E8EB-44BA-8093-AF8362AB6B15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3729954" y="6191120"/>
            <a:ext cx="5593526" cy="1019858"/>
          </a:xfrm>
          <a:prstGeom prst="rect">
            <a:avLst/>
          </a:prstGeom>
        </p:spPr>
      </p:pic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FAE9A763-73F7-4B86-8877-8F6E12A70FF8}"/>
              </a:ext>
            </a:extLst>
          </p:cNvPr>
          <p:cNvCxnSpPr>
            <a:cxnSpLocks/>
          </p:cNvCxnSpPr>
          <p:nvPr/>
        </p:nvCxnSpPr>
        <p:spPr>
          <a:xfrm flipV="1">
            <a:off x="9562851" y="6191121"/>
            <a:ext cx="1062793" cy="46898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6492675C-3190-4BDF-8821-A86074D68519}"/>
              </a:ext>
            </a:extLst>
          </p:cNvPr>
          <p:cNvSpPr txBox="1"/>
          <p:nvPr/>
        </p:nvSpPr>
        <p:spPr>
          <a:xfrm>
            <a:off x="9418408" y="5683754"/>
            <a:ext cx="29336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Empirical Risk Minimization</a:t>
            </a:r>
          </a:p>
        </p:txBody>
      </p:sp>
    </p:spTree>
    <p:extLst>
      <p:ext uri="{BB962C8B-B14F-4D97-AF65-F5344CB8AC3E}">
        <p14:creationId xmlns:p14="http://schemas.microsoft.com/office/powerpoint/2010/main" val="17788663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1C239A87-695A-428E-998D-B4B87DCAB01D}"/>
              </a:ext>
            </a:extLst>
          </p:cNvPr>
          <p:cNvSpPr txBox="1">
            <a:spLocks/>
          </p:cNvSpPr>
          <p:nvPr/>
        </p:nvSpPr>
        <p:spPr>
          <a:xfrm>
            <a:off x="405114" y="364263"/>
            <a:ext cx="11401942" cy="51455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dirty="0">
                <a:solidFill>
                  <a:schemeClr val="tx2"/>
                </a:solidFill>
                <a:cs typeface="Arial" pitchFamily="34" charset="0"/>
              </a:rPr>
              <a:t>Optimization Error</a:t>
            </a:r>
            <a:endParaRPr lang="en-US" sz="3200" dirty="0">
              <a:solidFill>
                <a:schemeClr val="tx2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F1A1716-6412-4DD2-BDC9-E3F451995271}"/>
              </a:ext>
            </a:extLst>
          </p:cNvPr>
          <p:cNvSpPr/>
          <p:nvPr/>
        </p:nvSpPr>
        <p:spPr>
          <a:xfrm>
            <a:off x="6238755" y="9282897"/>
            <a:ext cx="534216" cy="47456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5</a:t>
            </a:r>
          </a:p>
        </p:txBody>
      </p:sp>
      <p:sp>
        <p:nvSpPr>
          <p:cNvPr id="83" name="Shape 61 1 1">
            <a:extLst>
              <a:ext uri="{FF2B5EF4-FFF2-40B4-BE49-F238E27FC236}">
                <a16:creationId xmlns:a16="http://schemas.microsoft.com/office/drawing/2014/main" id="{6CA28A23-6FB8-4548-BCD4-BE8EAD7DD4B9}"/>
              </a:ext>
            </a:extLst>
          </p:cNvPr>
          <p:cNvSpPr txBox="1"/>
          <p:nvPr/>
        </p:nvSpPr>
        <p:spPr>
          <a:xfrm>
            <a:off x="405113" y="2660975"/>
            <a:ext cx="9393979" cy="1059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2853" tIns="102853" rIns="102853" bIns="102853" anchor="ctr" anchorCtr="0">
            <a:noAutofit/>
          </a:bodyPr>
          <a:lstStyle/>
          <a:p>
            <a:pPr marL="457200" indent="-457200">
              <a:lnSpc>
                <a:spcPct val="200000"/>
              </a:lnSpc>
              <a:buSzPts val="3200"/>
              <a:buFont typeface="Wingdings" panose="05000000000000000000" pitchFamily="2" charset="2"/>
              <a:buChar char="Ø"/>
            </a:pPr>
            <a:r>
              <a:rPr lang="en-US" sz="2600" dirty="0">
                <a:solidFill>
                  <a:srgbClr val="FF0000"/>
                </a:solidFill>
                <a:ea typeface="Calibri"/>
                <a:cs typeface="Calibri"/>
                <a:sym typeface="Calibri"/>
              </a:rPr>
              <a:t>Optimization Error: </a:t>
            </a:r>
          </a:p>
          <a:p>
            <a:pPr marL="914400" lvl="1" indent="-457200">
              <a:lnSpc>
                <a:spcPct val="200000"/>
              </a:lnSpc>
              <a:buSzPts val="3200"/>
              <a:buFont typeface="Wingdings" panose="05000000000000000000" pitchFamily="2" charset="2"/>
              <a:buChar char="Ø"/>
            </a:pPr>
            <a:r>
              <a:rPr lang="en-US" sz="2600" dirty="0">
                <a:solidFill>
                  <a:schemeClr val="bg2">
                    <a:lumMod val="10000"/>
                  </a:schemeClr>
                </a:solidFill>
                <a:ea typeface="Calibri"/>
                <a:cs typeface="Calibri"/>
                <a:sym typeface="Calibri"/>
              </a:rPr>
              <a:t>Can we solve the above problem exactly?</a:t>
            </a:r>
          </a:p>
          <a:p>
            <a:pPr marL="914400" lvl="1" indent="-457200">
              <a:lnSpc>
                <a:spcPct val="200000"/>
              </a:lnSpc>
              <a:buSzPts val="3200"/>
              <a:buFont typeface="Wingdings" panose="05000000000000000000" pitchFamily="2" charset="2"/>
              <a:buChar char="Ø"/>
            </a:pPr>
            <a:r>
              <a:rPr lang="en-US" sz="2600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Distance from global optimum within the hypothesis class:</a:t>
            </a:r>
          </a:p>
        </p:txBody>
      </p:sp>
      <p:pic>
        <p:nvPicPr>
          <p:cNvPr id="3" name="Picture 2" descr="\documentclass{article}&#10;\usepackage{amsmath}&#10;\usepackage{amssymb}&#10;\pagestyle{empty}&#10;\begin{document}&#10;&#10;\begin{equation*}&#10;\hat{R}_{emp} = \min_{f \in \mathcal{F}} \quad \frac{1}{n} \sum_{i=1}^n \ell(f(\mathbf{x}_i), y_i)&#10;\end{equation*}&#10;&#10;\end{document}" title="IguanaTex Bitmap Display">
            <a:extLst>
              <a:ext uri="{FF2B5EF4-FFF2-40B4-BE49-F238E27FC236}">
                <a16:creationId xmlns:a16="http://schemas.microsoft.com/office/drawing/2014/main" id="{C28B50DA-A022-45A5-B61F-BB3AEF9CB27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3579829" y="1215587"/>
            <a:ext cx="5593527" cy="1019858"/>
          </a:xfrm>
          <a:prstGeom prst="rect">
            <a:avLst/>
          </a:prstGeom>
        </p:spPr>
      </p:pic>
      <p:pic>
        <p:nvPicPr>
          <p:cNvPr id="4" name="Picture 3" descr="\documentclass{article}&#10;\usepackage{amsmath}&#10;\pagestyle{empty}&#10;\begin{document}&#10;&#10;$\hat{R}_{emp} - R_{emp}$&#10;&#10;\end{document}" title="IguanaTex Bitmap Display">
            <a:extLst>
              <a:ext uri="{FF2B5EF4-FFF2-40B4-BE49-F238E27FC236}">
                <a16:creationId xmlns:a16="http://schemas.microsoft.com/office/drawing/2014/main" id="{8492F8CC-77D6-4307-BD7A-B9984FA394EA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415316" y="4679982"/>
            <a:ext cx="2424903" cy="521621"/>
          </a:xfrm>
          <a:prstGeom prst="rect">
            <a:avLst/>
          </a:prstGeom>
        </p:spPr>
      </p:pic>
      <p:pic>
        <p:nvPicPr>
          <p:cNvPr id="11" name="Picture 10" descr="\documentclass{article}&#10;\usepackage{amsmath}&#10;\pagestyle{empty}&#10;\begin{document}&#10;&#10;$\textrm{Error} = \hat{R}_{emp} - R^* = (\hat{R} - R^*) + (R_{emp} - \hat{R}) + (\hat{R}_{emp} - R_{emp})$&#10;&#10;\end{document}" title="IguanaTex Bitmap Display">
            <a:extLst>
              <a:ext uri="{FF2B5EF4-FFF2-40B4-BE49-F238E27FC236}">
                <a16:creationId xmlns:a16="http://schemas.microsoft.com/office/drawing/2014/main" id="{8716B73E-E172-48B4-987B-52626710FF47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904094" y="6316739"/>
            <a:ext cx="11737754" cy="521621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589A6CE-C1E7-4412-91D3-642F3D8F8D88}"/>
              </a:ext>
            </a:extLst>
          </p:cNvPr>
          <p:cNvCxnSpPr>
            <a:cxnSpLocks/>
          </p:cNvCxnSpPr>
          <p:nvPr/>
        </p:nvCxnSpPr>
        <p:spPr>
          <a:xfrm flipH="1">
            <a:off x="5415316" y="6977547"/>
            <a:ext cx="482249" cy="48959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271280D7-D912-488B-8A0A-6810321500FC}"/>
              </a:ext>
            </a:extLst>
          </p:cNvPr>
          <p:cNvSpPr txBox="1"/>
          <p:nvPr/>
        </p:nvSpPr>
        <p:spPr>
          <a:xfrm>
            <a:off x="4082134" y="7585322"/>
            <a:ext cx="21566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Approximation Error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B0567BE-20E5-44CD-9B3B-B7202E59543A}"/>
              </a:ext>
            </a:extLst>
          </p:cNvPr>
          <p:cNvCxnSpPr>
            <a:cxnSpLocks/>
          </p:cNvCxnSpPr>
          <p:nvPr/>
        </p:nvCxnSpPr>
        <p:spPr>
          <a:xfrm flipH="1">
            <a:off x="8352430" y="6967042"/>
            <a:ext cx="113189" cy="61828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B7B1E26-2AB6-413B-B7C2-5F6CDB3D3413}"/>
              </a:ext>
            </a:extLst>
          </p:cNvPr>
          <p:cNvSpPr txBox="1"/>
          <p:nvPr/>
        </p:nvSpPr>
        <p:spPr>
          <a:xfrm>
            <a:off x="7387308" y="7585322"/>
            <a:ext cx="17860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Estimation Error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20F36DE-937A-4673-9840-4C5A7C9BE20D}"/>
              </a:ext>
            </a:extLst>
          </p:cNvPr>
          <p:cNvSpPr txBox="1"/>
          <p:nvPr/>
        </p:nvSpPr>
        <p:spPr>
          <a:xfrm>
            <a:off x="10579294" y="7585322"/>
            <a:ext cx="2062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Optimization Error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67C7776-11D6-4816-BC64-089F5CE8EFEA}"/>
              </a:ext>
            </a:extLst>
          </p:cNvPr>
          <p:cNvCxnSpPr>
            <a:cxnSpLocks/>
          </p:cNvCxnSpPr>
          <p:nvPr/>
        </p:nvCxnSpPr>
        <p:spPr>
          <a:xfrm flipH="1">
            <a:off x="11275325" y="6902701"/>
            <a:ext cx="113189" cy="61828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22857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1C239A87-695A-428E-998D-B4B87DCAB01D}"/>
              </a:ext>
            </a:extLst>
          </p:cNvPr>
          <p:cNvSpPr txBox="1">
            <a:spLocks/>
          </p:cNvSpPr>
          <p:nvPr/>
        </p:nvSpPr>
        <p:spPr>
          <a:xfrm>
            <a:off x="405114" y="364263"/>
            <a:ext cx="11401942" cy="51455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dirty="0">
                <a:solidFill>
                  <a:schemeClr val="tx2"/>
                </a:solidFill>
                <a:cs typeface="Arial" pitchFamily="34" charset="0"/>
              </a:rPr>
              <a:t>A Few Examples (Linear Regression):</a:t>
            </a:r>
            <a:endParaRPr lang="en-US" sz="3200" dirty="0">
              <a:solidFill>
                <a:schemeClr val="tx2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F1A1716-6412-4DD2-BDC9-E3F451995271}"/>
              </a:ext>
            </a:extLst>
          </p:cNvPr>
          <p:cNvSpPr/>
          <p:nvPr/>
        </p:nvSpPr>
        <p:spPr>
          <a:xfrm>
            <a:off x="6238755" y="9282897"/>
            <a:ext cx="534216" cy="47456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6</a:t>
            </a:r>
          </a:p>
        </p:txBody>
      </p:sp>
      <p:pic>
        <p:nvPicPr>
          <p:cNvPr id="6" name="Picture 5" descr="\documentclass{article}&#10;\usepackage{amsmath}&#10;\usepackage{amssymb}&#10;\pagestyle{empty}&#10;\begin{document}&#10;&#10;\begin{equation*}&#10;\min_{\boldsymbol{\theta}} \quad \frac{1}{n} \sum_{i=1}^n (\boldsymbol{\theta}^T \mathbf{x}_i - y_i)^2&#10;\end{equation*}&#10;&#10;\end{document}" title="IguanaTex Bitmap Display">
            <a:extLst>
              <a:ext uri="{FF2B5EF4-FFF2-40B4-BE49-F238E27FC236}">
                <a16:creationId xmlns:a16="http://schemas.microsoft.com/office/drawing/2014/main" id="{2826B6F9-A69B-45CA-92C4-7F37C0DF2EA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1830516" y="1869585"/>
            <a:ext cx="4315357" cy="1019858"/>
          </a:xfrm>
          <a:prstGeom prst="rect">
            <a:avLst/>
          </a:prstGeom>
        </p:spPr>
      </p:pic>
      <p:pic>
        <p:nvPicPr>
          <p:cNvPr id="19" name="Picture 18" descr="\documentclass{article}&#10;\usepackage{amsmath}&#10;\usepackage{amssymb}&#10;\pagestyle{empty}&#10;\begin{document}&#10;&#10;\begin{equation*}&#10;\mathbf{x}_i = (1, x_{i1}, \dots, x_{id})&#10;\end{equation*}&#10;&#10;\end{document}" title="IguanaTex Bitmap Display">
            <a:extLst>
              <a:ext uri="{FF2B5EF4-FFF2-40B4-BE49-F238E27FC236}">
                <a16:creationId xmlns:a16="http://schemas.microsoft.com/office/drawing/2014/main" id="{D87DCFD4-A869-4639-9566-81D03E14A63D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2212002" y="3416223"/>
            <a:ext cx="3552382" cy="374322"/>
          </a:xfrm>
          <a:prstGeom prst="rect">
            <a:avLst/>
          </a:prstGeom>
        </p:spPr>
      </p:pic>
      <p:pic>
        <p:nvPicPr>
          <p:cNvPr id="16" name="Picture 15" descr="\documentclass{article}&#10;\usepackage{amsmath}&#10;\usepackage{amssymb}&#10;\pagestyle{empty}&#10;\begin{document}&#10;&#10;\begin{equation*}&#10;\boldsymbol{\theta}^T \mathbf{x}_i = \theta_0 + x_{i1} \theta_1 +  \dots + x_{id} \theta_d&#10;\end{equation*}&#10;&#10;\end{document}" title="IguanaTex Bitmap Display">
            <a:extLst>
              <a:ext uri="{FF2B5EF4-FFF2-40B4-BE49-F238E27FC236}">
                <a16:creationId xmlns:a16="http://schemas.microsoft.com/office/drawing/2014/main" id="{3E728DE9-5579-4239-9C50-FA414F55CCA3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1213509" y="4262822"/>
            <a:ext cx="5549369" cy="403461"/>
          </a:xfrm>
          <a:prstGeom prst="rect">
            <a:avLst/>
          </a:prstGeom>
        </p:spPr>
      </p:pic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41B7C89-E9B5-4FE9-903C-B143082F623B}"/>
              </a:ext>
            </a:extLst>
          </p:cNvPr>
          <p:cNvCxnSpPr>
            <a:cxnSpLocks/>
          </p:cNvCxnSpPr>
          <p:nvPr/>
        </p:nvCxnSpPr>
        <p:spPr>
          <a:xfrm flipH="1" flipV="1">
            <a:off x="1652444" y="3016537"/>
            <a:ext cx="1702469" cy="3063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1262A565-9A1B-4240-A467-3F15B3982D40}"/>
              </a:ext>
            </a:extLst>
          </p:cNvPr>
          <p:cNvSpPr txBox="1"/>
          <p:nvPr/>
        </p:nvSpPr>
        <p:spPr>
          <a:xfrm>
            <a:off x="751558" y="2871008"/>
            <a:ext cx="816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Why?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13C0AF5-C5DF-4B52-8C47-7C15A71F81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266" y="878813"/>
            <a:ext cx="5191176" cy="5110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 descr="\documentclass{article}&#10;\usepackage{amsmath}&#10;\usepackage{amssymb}&#10;\pagestyle{empty}&#10;\begin{document}&#10;&#10;\begin{equation*}&#10;\min_{\boldsymbol{\theta}} \quad \frac{1}{n} \| \mathbf{X} \boldsymbol{\theta} - \mathbf{y} \|^2&#10;\end{equation*}&#10;&#10;\end{document}" title="IguanaTex Bitmap Display">
            <a:extLst>
              <a:ext uri="{FF2B5EF4-FFF2-40B4-BE49-F238E27FC236}">
                <a16:creationId xmlns:a16="http://schemas.microsoft.com/office/drawing/2014/main" id="{30FBCC3D-8337-4BE5-9A9B-C5DF3C68B3B2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5166448" y="6136430"/>
            <a:ext cx="3383103" cy="759850"/>
          </a:xfrm>
          <a:prstGeom prst="rect">
            <a:avLst/>
          </a:prstGeom>
        </p:spPr>
      </p:pic>
      <p:pic>
        <p:nvPicPr>
          <p:cNvPr id="35" name="Picture 34" descr="\documentclass{article}&#10;\usepackage{amsmath}&#10;\usepackage{amssymb}&#10;\pagestyle{empty}&#10;\begin{document}&#10;&#10;\begin{equation*}&#10;\boldsymbol{\theta}^* = (\mathbf{X}^T \mathbf{X})^{-1} (\mathbf{X}^T \mathbf{y})&#10;\end{equation*}&#10;&#10;\end{document}" title="IguanaTex Bitmap Display">
            <a:extLst>
              <a:ext uri="{FF2B5EF4-FFF2-40B4-BE49-F238E27FC236}">
                <a16:creationId xmlns:a16="http://schemas.microsoft.com/office/drawing/2014/main" id="{9E7C7E0A-4675-4F61-9A29-E703DA0A633E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4951784" y="7459722"/>
            <a:ext cx="3812430" cy="425875"/>
          </a:xfrm>
          <a:prstGeom prst="rect">
            <a:avLst/>
          </a:prstGeom>
        </p:spPr>
      </p:pic>
      <p:sp>
        <p:nvSpPr>
          <p:cNvPr id="39" name="Shape 61 1 1">
            <a:extLst>
              <a:ext uri="{FF2B5EF4-FFF2-40B4-BE49-F238E27FC236}">
                <a16:creationId xmlns:a16="http://schemas.microsoft.com/office/drawing/2014/main" id="{EEA80BD5-0003-46E7-8757-552AD3512E37}"/>
              </a:ext>
            </a:extLst>
          </p:cNvPr>
          <p:cNvSpPr txBox="1"/>
          <p:nvPr/>
        </p:nvSpPr>
        <p:spPr>
          <a:xfrm>
            <a:off x="568326" y="5889672"/>
            <a:ext cx="3593681" cy="1059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2853" tIns="102853" rIns="102853" bIns="102853" anchor="ctr" anchorCtr="0">
            <a:noAutofit/>
          </a:bodyPr>
          <a:lstStyle/>
          <a:p>
            <a:pPr marL="457200" indent="-457200">
              <a:lnSpc>
                <a:spcPct val="200000"/>
              </a:lnSpc>
              <a:buSzPts val="3200"/>
              <a:buFont typeface="Wingdings" panose="05000000000000000000" pitchFamily="2" charset="2"/>
              <a:buChar char="Ø"/>
            </a:pPr>
            <a:r>
              <a:rPr lang="en-US" sz="2600" dirty="0">
                <a:solidFill>
                  <a:schemeClr val="bg2">
                    <a:lumMod val="10000"/>
                  </a:schemeClr>
                </a:solidFill>
                <a:ea typeface="Calibri"/>
                <a:cs typeface="Calibri"/>
                <a:sym typeface="Calibri"/>
              </a:rPr>
              <a:t>Very easy to solve: </a:t>
            </a:r>
          </a:p>
        </p:txBody>
      </p:sp>
    </p:spTree>
    <p:extLst>
      <p:ext uri="{BB962C8B-B14F-4D97-AF65-F5344CB8AC3E}">
        <p14:creationId xmlns:p14="http://schemas.microsoft.com/office/powerpoint/2010/main" val="10622998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1C239A87-695A-428E-998D-B4B87DCAB01D}"/>
              </a:ext>
            </a:extLst>
          </p:cNvPr>
          <p:cNvSpPr txBox="1">
            <a:spLocks/>
          </p:cNvSpPr>
          <p:nvPr/>
        </p:nvSpPr>
        <p:spPr>
          <a:xfrm>
            <a:off x="405114" y="364263"/>
            <a:ext cx="11401942" cy="51455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dirty="0">
                <a:solidFill>
                  <a:schemeClr val="tx2"/>
                </a:solidFill>
                <a:cs typeface="Arial" pitchFamily="34" charset="0"/>
              </a:rPr>
              <a:t>A Few Examples (Logistic Regression):</a:t>
            </a:r>
            <a:endParaRPr lang="en-US" sz="3200" dirty="0">
              <a:solidFill>
                <a:schemeClr val="tx2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F1A1716-6412-4DD2-BDC9-E3F451995271}"/>
              </a:ext>
            </a:extLst>
          </p:cNvPr>
          <p:cNvSpPr/>
          <p:nvPr/>
        </p:nvSpPr>
        <p:spPr>
          <a:xfrm>
            <a:off x="6238755" y="9282897"/>
            <a:ext cx="534216" cy="47456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7</a:t>
            </a:r>
          </a:p>
        </p:txBody>
      </p:sp>
      <p:pic>
        <p:nvPicPr>
          <p:cNvPr id="5" name="Picture 4" descr="\documentclass{article}&#10;\usepackage{amsmath}&#10;\usepackage{amssymb}&#10;\pagestyle{empty}&#10;\begin{document}&#10;&#10;\begin{equation*}&#10;\min_{\boldsymbol{\theta}} \quad -\frac{1}{n} \sum_{i=1}^n y^i \log(h^i) + (1-y^i) \log(1 - h^i)&#10;\end{equation*}&#10;&#10;\end{document}" title="IguanaTex Bitmap Display">
            <a:extLst>
              <a:ext uri="{FF2B5EF4-FFF2-40B4-BE49-F238E27FC236}">
                <a16:creationId xmlns:a16="http://schemas.microsoft.com/office/drawing/2014/main" id="{23E64B06-1448-4089-833E-8680DAF4C10C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2832131" y="1627205"/>
            <a:ext cx="7963418" cy="1019858"/>
          </a:xfrm>
          <a:prstGeom prst="rect">
            <a:avLst/>
          </a:prstGeom>
        </p:spPr>
      </p:pic>
      <p:pic>
        <p:nvPicPr>
          <p:cNvPr id="10" name="Picture 9" descr="\documentclass{article}&#10;\usepackage{amsmath}&#10;\pagestyle{empty}&#10;\begin{document}&#10;&#10;$h(z) = \frac{1}{1+e^{-z}}$&#10;&#10;\end{document}" title="IguanaTex Bitmap Display">
            <a:extLst>
              <a:ext uri="{FF2B5EF4-FFF2-40B4-BE49-F238E27FC236}">
                <a16:creationId xmlns:a16="http://schemas.microsoft.com/office/drawing/2014/main" id="{CA8661DE-1704-4694-ABBB-72A28BC4C2A2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624394" y="3023380"/>
            <a:ext cx="2608992" cy="599060"/>
          </a:xfrm>
          <a:prstGeom prst="rect">
            <a:avLst/>
          </a:prstGeom>
        </p:spPr>
      </p:pic>
      <p:pic>
        <p:nvPicPr>
          <p:cNvPr id="14" name="Picture 13" descr="\documentclass{article}&#10;\usepackage{amsmath}&#10;\pagestyle{empty}&#10;\begin{document}&#10;&#10;$z = \boldsymbol{\theta}^T \mathbf{x}$&#10;&#10;\end{document}" title="IguanaTex Bitmap Display">
            <a:extLst>
              <a:ext uri="{FF2B5EF4-FFF2-40B4-BE49-F238E27FC236}">
                <a16:creationId xmlns:a16="http://schemas.microsoft.com/office/drawing/2014/main" id="{9A61C917-5C74-4339-A3F0-3F049973356D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362565" y="4045259"/>
            <a:ext cx="1428410" cy="369005"/>
          </a:xfrm>
          <a:prstGeom prst="rect">
            <a:avLst/>
          </a:prstGeom>
        </p:spPr>
      </p:pic>
      <p:pic>
        <p:nvPicPr>
          <p:cNvPr id="2050" name="Picture 2" descr="Logistic regression.">
            <a:extLst>
              <a:ext uri="{FF2B5EF4-FFF2-40B4-BE49-F238E27FC236}">
                <a16:creationId xmlns:a16="http://schemas.microsoft.com/office/drawing/2014/main" id="{BC8A2BFD-A61E-4212-AAB9-F750BD3FF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114" y="3622440"/>
            <a:ext cx="5631990" cy="5161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Shape 61 1 1">
            <a:extLst>
              <a:ext uri="{FF2B5EF4-FFF2-40B4-BE49-F238E27FC236}">
                <a16:creationId xmlns:a16="http://schemas.microsoft.com/office/drawing/2014/main" id="{160CCF4D-F738-458C-9FAE-1817182B07AF}"/>
              </a:ext>
            </a:extLst>
          </p:cNvPr>
          <p:cNvSpPr txBox="1"/>
          <p:nvPr/>
        </p:nvSpPr>
        <p:spPr>
          <a:xfrm>
            <a:off x="6106085" y="5392838"/>
            <a:ext cx="7036709" cy="1059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2853" tIns="102853" rIns="102853" bIns="102853" anchor="ctr" anchorCtr="0">
            <a:noAutofit/>
          </a:bodyPr>
          <a:lstStyle/>
          <a:p>
            <a:pPr marL="457200" indent="-457200">
              <a:lnSpc>
                <a:spcPct val="200000"/>
              </a:lnSpc>
              <a:buSzPts val="3200"/>
              <a:buFont typeface="Wingdings" panose="05000000000000000000" pitchFamily="2" charset="2"/>
              <a:buChar char="Ø"/>
            </a:pPr>
            <a:r>
              <a:rPr lang="en-US" sz="2600" dirty="0">
                <a:solidFill>
                  <a:schemeClr val="bg2">
                    <a:lumMod val="10000"/>
                  </a:schemeClr>
                </a:solidFill>
                <a:ea typeface="Calibri"/>
                <a:cs typeface="Calibri"/>
                <a:sym typeface="Calibri"/>
              </a:rPr>
              <a:t>What’s the connection with linear regression? </a:t>
            </a:r>
          </a:p>
        </p:txBody>
      </p:sp>
    </p:spTree>
    <p:extLst>
      <p:ext uri="{BB962C8B-B14F-4D97-AF65-F5344CB8AC3E}">
        <p14:creationId xmlns:p14="http://schemas.microsoft.com/office/powerpoint/2010/main" val="34242943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1C239A87-695A-428E-998D-B4B87DCAB01D}"/>
              </a:ext>
            </a:extLst>
          </p:cNvPr>
          <p:cNvSpPr txBox="1">
            <a:spLocks/>
          </p:cNvSpPr>
          <p:nvPr/>
        </p:nvSpPr>
        <p:spPr>
          <a:xfrm>
            <a:off x="405114" y="364263"/>
            <a:ext cx="11401942" cy="51455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dirty="0">
                <a:solidFill>
                  <a:schemeClr val="tx2"/>
                </a:solidFill>
                <a:cs typeface="Arial" pitchFamily="34" charset="0"/>
              </a:rPr>
              <a:t>Clustering:</a:t>
            </a:r>
            <a:endParaRPr lang="en-US" sz="3200" dirty="0">
              <a:solidFill>
                <a:schemeClr val="tx2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F1A1716-6412-4DD2-BDC9-E3F451995271}"/>
              </a:ext>
            </a:extLst>
          </p:cNvPr>
          <p:cNvSpPr/>
          <p:nvPr/>
        </p:nvSpPr>
        <p:spPr>
          <a:xfrm>
            <a:off x="6238755" y="9282897"/>
            <a:ext cx="534216" cy="47456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8</a:t>
            </a:r>
          </a:p>
        </p:txBody>
      </p:sp>
      <p:pic>
        <p:nvPicPr>
          <p:cNvPr id="18" name="Picture 17" descr="\documentclass{article}&#10;\usepackage{amsmath}&#10;\usepackage{amssymb}&#10;\pagestyle{empty}&#10;\begin{document}&#10;&#10;\begin{equation*}&#10;\min_{A, \mathbf{c}_1, \dots, \mathbf{c}_k} \quad \sum_{k=1}^K \sum_{i=1}^{n} A_{ik} \| \mathbf{x_i} - \mathbf{c}_k \|^2 \quad \textrm{s.t} \quad A_{ik} \in \{0, 1\}, \sum_{k=1}^{K} A_{ik} = 1&#10;\end{equation*}&#10;&#10;\end{document}" title="IguanaTex Bitmap Display">
            <a:extLst>
              <a:ext uri="{FF2B5EF4-FFF2-40B4-BE49-F238E27FC236}">
                <a16:creationId xmlns:a16="http://schemas.microsoft.com/office/drawing/2014/main" id="{AC417F86-CB3C-4466-8D3E-8CD435F4E4B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459752" y="1371731"/>
            <a:ext cx="11294997" cy="1093826"/>
          </a:xfrm>
          <a:prstGeom prst="rect">
            <a:avLst/>
          </a:prstGeom>
        </p:spPr>
      </p:pic>
      <p:pic>
        <p:nvPicPr>
          <p:cNvPr id="8" name="Picture 7" descr="\documentclass{article}&#10;\usepackage{amsmath}&#10;\pagestyle{empty}&#10;\begin{document}&#10;&#10;\begin{equation*}&#10;A_{ik} = \begin{cases} 1, \quad \mbox{if } \mathbf{x}_i \in \textrm{ cluster } k \\ &#10;0, \quad \mbox{otherwise} \end{cases}&#10;\end{equation*}&#10;&#10;\end{document}" title="IguanaTex Bitmap Display">
            <a:extLst>
              <a:ext uri="{FF2B5EF4-FFF2-40B4-BE49-F238E27FC236}">
                <a16:creationId xmlns:a16="http://schemas.microsoft.com/office/drawing/2014/main" id="{4E926EC8-FCF4-468B-A185-D3AF6844C2D6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7773037" y="2958475"/>
            <a:ext cx="4211290" cy="992063"/>
          </a:xfrm>
          <a:prstGeom prst="rect">
            <a:avLst/>
          </a:prstGeom>
        </p:spPr>
      </p:pic>
      <p:pic>
        <p:nvPicPr>
          <p:cNvPr id="15" name="Picture 14" descr="Chart, scatter chart&#10;&#10;Description automatically generated">
            <a:extLst>
              <a:ext uri="{FF2B5EF4-FFF2-40B4-BE49-F238E27FC236}">
                <a16:creationId xmlns:a16="http://schemas.microsoft.com/office/drawing/2014/main" id="{88ACA298-4A85-4E56-BAF1-DC78B848396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2660" y="2465557"/>
            <a:ext cx="6269955" cy="6269955"/>
          </a:xfrm>
          <a:prstGeom prst="rect">
            <a:avLst/>
          </a:prstGeom>
        </p:spPr>
      </p:pic>
      <p:sp>
        <p:nvSpPr>
          <p:cNvPr id="26" name="Shape 61 1 1">
            <a:extLst>
              <a:ext uri="{FF2B5EF4-FFF2-40B4-BE49-F238E27FC236}">
                <a16:creationId xmlns:a16="http://schemas.microsoft.com/office/drawing/2014/main" id="{A465025A-55E8-4EC8-985F-23CB543FC640}"/>
              </a:ext>
            </a:extLst>
          </p:cNvPr>
          <p:cNvSpPr txBox="1"/>
          <p:nvPr/>
        </p:nvSpPr>
        <p:spPr>
          <a:xfrm>
            <a:off x="6893430" y="4382704"/>
            <a:ext cx="6713386" cy="1059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2853" tIns="102853" rIns="102853" bIns="102853" anchor="ctr" anchorCtr="0">
            <a:noAutofit/>
          </a:bodyPr>
          <a:lstStyle/>
          <a:p>
            <a:pPr marL="457200" indent="-457200">
              <a:lnSpc>
                <a:spcPct val="200000"/>
              </a:lnSpc>
              <a:buSzPts val="3200"/>
              <a:buFont typeface="Wingdings" panose="05000000000000000000" pitchFamily="2" charset="2"/>
              <a:buChar char="Ø"/>
            </a:pPr>
            <a:r>
              <a:rPr lang="en-US" sz="2600" dirty="0">
                <a:solidFill>
                  <a:schemeClr val="bg2">
                    <a:lumMod val="10000"/>
                  </a:schemeClr>
                </a:solidFill>
                <a:ea typeface="Calibri"/>
                <a:cs typeface="Calibri"/>
                <a:sym typeface="Calibri"/>
              </a:rPr>
              <a:t>Binary constraint (extremely hard to handle)</a:t>
            </a:r>
          </a:p>
        </p:txBody>
      </p:sp>
      <p:sp>
        <p:nvSpPr>
          <p:cNvPr id="27" name="Shape 61 1 1">
            <a:extLst>
              <a:ext uri="{FF2B5EF4-FFF2-40B4-BE49-F238E27FC236}">
                <a16:creationId xmlns:a16="http://schemas.microsoft.com/office/drawing/2014/main" id="{D004DF30-F16B-46C5-93BB-573C20A1FEF4}"/>
              </a:ext>
            </a:extLst>
          </p:cNvPr>
          <p:cNvSpPr txBox="1"/>
          <p:nvPr/>
        </p:nvSpPr>
        <p:spPr>
          <a:xfrm>
            <a:off x="6893430" y="5337770"/>
            <a:ext cx="6713386" cy="1059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2853" tIns="102853" rIns="102853" bIns="102853" anchor="ctr" anchorCtr="0">
            <a:noAutofit/>
          </a:bodyPr>
          <a:lstStyle/>
          <a:p>
            <a:pPr marL="457200" indent="-457200">
              <a:lnSpc>
                <a:spcPct val="200000"/>
              </a:lnSpc>
              <a:buSzPts val="3200"/>
              <a:buFont typeface="Wingdings" panose="05000000000000000000" pitchFamily="2" charset="2"/>
              <a:buChar char="Ø"/>
            </a:pPr>
            <a:r>
              <a:rPr lang="en-US" sz="2600" dirty="0">
                <a:solidFill>
                  <a:schemeClr val="bg2">
                    <a:lumMod val="10000"/>
                  </a:schemeClr>
                </a:solidFill>
                <a:ea typeface="Calibri"/>
                <a:cs typeface="Calibri"/>
                <a:sym typeface="Calibri"/>
              </a:rPr>
              <a:t>NP-hard in general</a:t>
            </a:r>
          </a:p>
        </p:txBody>
      </p:sp>
      <p:sp>
        <p:nvSpPr>
          <p:cNvPr id="28" name="Shape 61 1 1">
            <a:extLst>
              <a:ext uri="{FF2B5EF4-FFF2-40B4-BE49-F238E27FC236}">
                <a16:creationId xmlns:a16="http://schemas.microsoft.com/office/drawing/2014/main" id="{4C8E66D1-79E1-4F4D-AF05-C0F4D0C9775E}"/>
              </a:ext>
            </a:extLst>
          </p:cNvPr>
          <p:cNvSpPr txBox="1"/>
          <p:nvPr/>
        </p:nvSpPr>
        <p:spPr>
          <a:xfrm>
            <a:off x="7002614" y="6506726"/>
            <a:ext cx="4406913" cy="1059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2853" tIns="102853" rIns="102853" bIns="102853" anchor="ctr" anchorCtr="0">
            <a:noAutofit/>
          </a:bodyPr>
          <a:lstStyle/>
          <a:p>
            <a:pPr marL="457200" indent="-457200">
              <a:lnSpc>
                <a:spcPct val="200000"/>
              </a:lnSpc>
              <a:buSzPts val="3200"/>
              <a:buFont typeface="Wingdings" panose="05000000000000000000" pitchFamily="2" charset="2"/>
              <a:buChar char="Ø"/>
            </a:pPr>
            <a:r>
              <a:rPr lang="en-US" sz="2600" dirty="0">
                <a:solidFill>
                  <a:schemeClr val="bg2">
                    <a:lumMod val="10000"/>
                  </a:schemeClr>
                </a:solidFill>
                <a:ea typeface="Calibri"/>
                <a:cs typeface="Calibri"/>
                <a:sym typeface="Calibri"/>
              </a:rPr>
              <a:t>How does k-means work?</a:t>
            </a:r>
          </a:p>
        </p:txBody>
      </p:sp>
    </p:spTree>
    <p:extLst>
      <p:ext uri="{BB962C8B-B14F-4D97-AF65-F5344CB8AC3E}">
        <p14:creationId xmlns:p14="http://schemas.microsoft.com/office/powerpoint/2010/main" val="17052207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1C239A87-695A-428E-998D-B4B87DCAB01D}"/>
              </a:ext>
            </a:extLst>
          </p:cNvPr>
          <p:cNvSpPr txBox="1">
            <a:spLocks/>
          </p:cNvSpPr>
          <p:nvPr/>
        </p:nvSpPr>
        <p:spPr>
          <a:xfrm>
            <a:off x="405114" y="364263"/>
            <a:ext cx="11608646" cy="51455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dirty="0">
                <a:solidFill>
                  <a:schemeClr val="tx2"/>
                </a:solidFill>
                <a:cs typeface="Arial" pitchFamily="34" charset="0"/>
              </a:rPr>
              <a:t>Linear Programming</a:t>
            </a:r>
            <a:endParaRPr lang="en-US" sz="3200" dirty="0">
              <a:solidFill>
                <a:schemeClr val="tx2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1A586AA-3010-4269-A7E8-6C19539F52A0}"/>
              </a:ext>
            </a:extLst>
          </p:cNvPr>
          <p:cNvSpPr/>
          <p:nvPr/>
        </p:nvSpPr>
        <p:spPr>
          <a:xfrm>
            <a:off x="6238755" y="9355800"/>
            <a:ext cx="534216" cy="47456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9</a:t>
            </a:r>
          </a:p>
        </p:txBody>
      </p:sp>
      <p:pic>
        <p:nvPicPr>
          <p:cNvPr id="6146" name="Picture 2 1" descr="LP Graphical Method (Multiple/Alternative Optimal Solutions) - YouTube">
            <a:extLst>
              <a:ext uri="{FF2B5EF4-FFF2-40B4-BE49-F238E27FC236}">
                <a16:creationId xmlns:a16="http://schemas.microsoft.com/office/drawing/2014/main" id="{DFA99CFF-78CB-4FDA-808D-34FE9B2521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1520" y="2711469"/>
            <a:ext cx="7102901" cy="3995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\documentclass{article}&#10;\usepackage{amsmath}&#10;\pagestyle{empty}&#10;\begin{document}&#10;&#10;\begin{equation*}&#10;\min_{\mathbf{x}} \quad \mathbf{c}^T \mathbf{x} \quad \textrm{s.t} \quad A\mathbf{x} \leq \mathbf{b}&#10;\end{equation*}&#10;&#10;\end{document}" title="IguanaTex Bitmap Display">
            <a:extLst>
              <a:ext uri="{FF2B5EF4-FFF2-40B4-BE49-F238E27FC236}">
                <a16:creationId xmlns:a16="http://schemas.microsoft.com/office/drawing/2014/main" id="{F3C714F4-0B44-4AB4-A270-C1D2097748D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3766688" y="1663166"/>
            <a:ext cx="5478349" cy="750625"/>
          </a:xfrm>
          <a:prstGeom prst="rect">
            <a:avLst/>
          </a:prstGeom>
        </p:spPr>
      </p:pic>
      <p:sp>
        <p:nvSpPr>
          <p:cNvPr id="14" name="Shape 61 1 1">
            <a:extLst>
              <a:ext uri="{FF2B5EF4-FFF2-40B4-BE49-F238E27FC236}">
                <a16:creationId xmlns:a16="http://schemas.microsoft.com/office/drawing/2014/main" id="{666EB36F-4731-4B26-B817-91E5EE5B908F}"/>
              </a:ext>
            </a:extLst>
          </p:cNvPr>
          <p:cNvSpPr txBox="1"/>
          <p:nvPr/>
        </p:nvSpPr>
        <p:spPr>
          <a:xfrm>
            <a:off x="538350" y="6700435"/>
            <a:ext cx="10800210" cy="1059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2853" tIns="102853" rIns="102853" bIns="102853" anchor="ctr" anchorCtr="0">
            <a:noAutofit/>
          </a:bodyPr>
          <a:lstStyle/>
          <a:p>
            <a:pPr marL="457200" indent="-457200">
              <a:lnSpc>
                <a:spcPct val="200000"/>
              </a:lnSpc>
              <a:buSzPts val="3200"/>
              <a:buFont typeface="Wingdings" panose="05000000000000000000" pitchFamily="2" charset="2"/>
              <a:buChar char="Ø"/>
            </a:pPr>
            <a:r>
              <a:rPr lang="en-US" sz="2600" dirty="0">
                <a:solidFill>
                  <a:schemeClr val="bg2">
                    <a:lumMod val="10000"/>
                  </a:schemeClr>
                </a:solidFill>
                <a:ea typeface="Calibri"/>
                <a:cs typeface="Calibri"/>
                <a:sym typeface="Calibri"/>
              </a:rPr>
              <a:t>George Dantzig (US Army Air Force): Mechanize the planning process. </a:t>
            </a:r>
          </a:p>
        </p:txBody>
      </p:sp>
      <p:sp>
        <p:nvSpPr>
          <p:cNvPr id="15" name="Shape 61 1 1">
            <a:extLst>
              <a:ext uri="{FF2B5EF4-FFF2-40B4-BE49-F238E27FC236}">
                <a16:creationId xmlns:a16="http://schemas.microsoft.com/office/drawing/2014/main" id="{008E58F6-BFDE-4D9F-B48B-07E46DFFCE8D}"/>
              </a:ext>
            </a:extLst>
          </p:cNvPr>
          <p:cNvSpPr txBox="1"/>
          <p:nvPr/>
        </p:nvSpPr>
        <p:spPr>
          <a:xfrm>
            <a:off x="538350" y="7498202"/>
            <a:ext cx="10800210" cy="1059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2853" tIns="102853" rIns="102853" bIns="102853" anchor="ctr" anchorCtr="0">
            <a:noAutofit/>
          </a:bodyPr>
          <a:lstStyle/>
          <a:p>
            <a:pPr marL="457200" indent="-457200">
              <a:lnSpc>
                <a:spcPct val="200000"/>
              </a:lnSpc>
              <a:buSzPts val="3200"/>
              <a:buFont typeface="Wingdings" panose="05000000000000000000" pitchFamily="2" charset="2"/>
              <a:buChar char="Ø"/>
            </a:pPr>
            <a:r>
              <a:rPr lang="en-US" sz="2600" dirty="0">
                <a:solidFill>
                  <a:schemeClr val="bg2">
                    <a:lumMod val="10000"/>
                  </a:schemeClr>
                </a:solidFill>
                <a:ea typeface="Calibri"/>
                <a:cs typeface="Calibri"/>
                <a:sym typeface="Calibri"/>
              </a:rPr>
              <a:t>Exponential complexity (2^d) in the worst-case, but practically fast!</a:t>
            </a:r>
          </a:p>
        </p:txBody>
      </p:sp>
    </p:spTree>
    <p:extLst>
      <p:ext uri="{BB962C8B-B14F-4D97-AF65-F5344CB8AC3E}">
        <p14:creationId xmlns:p14="http://schemas.microsoft.com/office/powerpoint/2010/main" val="389305500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533.9332"/>
  <p:tag name="LATEXADDIN" val="\documentclass{article}&#10;\usepackage{amsmath}&#10;\pagestyle{empty}&#10;\begin{document}&#10;&#10;$Y \approx f(X)$&#10;&#10;\end{document}"/>
  <p:tag name="IGUANATEXSIZE" val="20"/>
  <p:tag name="IGUANATEXCURSOR" val="91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3.7308"/>
  <p:tag name="ORIGINALWIDTH" val="530.1837"/>
  <p:tag name="LATEXADDIN" val="\documentclass{article}&#10;\usepackage{amsmath}&#10;\pagestyle{empty}&#10;\begin{document}&#10;&#10;$R_{emp} - \hat{R}$&#10;&#10;\end{document}"/>
  <p:tag name="IGUANATEXSIZE" val="20"/>
  <p:tag name="IGUANATEXCURSOR" val="99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41.2073"/>
  <p:tag name="ORIGINALWIDTH" val="1709.786"/>
  <p:tag name="LATEXADDIN" val="\documentclass{article}&#10;\usepackage{amsmath}&#10;\usepackage{amssymb}&#10;\pagestyle{empty}&#10;\begin{document}&#10;&#10;\begin{equation*}&#10;R_{emp} = \min_{f \in \mathcal{F}} \quad \frac{1}{n} \sum_{i=1}^n \ell(f(\mathbf{x}_i), y_i)&#10;\end{equation*}&#10;&#10;\end{document}"/>
  <p:tag name="IGUANATEXSIZE" val="20"/>
  <p:tag name="IGUANATEXCURSOR" val="126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41.2073"/>
  <p:tag name="ORIGINALWIDTH" val="1709.786"/>
  <p:tag name="LATEXADDIN" val="\documentclass{article}&#10;\usepackage{amsmath}&#10;\usepackage{amssymb}&#10;\pagestyle{empty}&#10;\begin{document}&#10;&#10;\begin{equation*}&#10;\hat{R}_{emp} = \min_{f \in \mathcal{F}} \quad \frac{1}{n} \sum_{i=1}^n \ell(f(\mathbf{x}_i), y_i)&#10;\end{equation*}&#10;&#10;\end{document}"/>
  <p:tag name="IGUANATEXSIZE" val="20"/>
  <p:tag name="IGUANATEXCURSOR" val="127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3.7308"/>
  <p:tag name="ORIGINALWIDTH" val="714.6606"/>
  <p:tag name="LATEXADDIN" val="\documentclass{article}&#10;\usepackage{amsmath}&#10;\pagestyle{empty}&#10;\begin{document}&#10;&#10;$\hat{R}_{emp} - R_{emp}$&#10;&#10;\end{document}"/>
  <p:tag name="IGUANATEXSIZE" val="20"/>
  <p:tag name="IGUANATEXCURSOR" val="105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3.7308"/>
  <p:tag name="ORIGINALWIDTH" val="3459.317"/>
  <p:tag name="LATEXADDIN" val="\documentclass{article}&#10;\usepackage{amsmath}&#10;\pagestyle{empty}&#10;\begin{document}&#10;&#10;$\textrm{Error} = \hat{R}_{emp} - R^* = (\hat{R} - R^*) + (R_{emp} - \hat{R}) + (\hat{R}_{emp} - R_{emp})$&#10;&#10;\end{document}"/>
  <p:tag name="IGUANATEXSIZE" val="20"/>
  <p:tag name="IGUANATEXCURSOR" val="117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41.2073"/>
  <p:tag name="ORIGINALWIDTH" val="1319.085"/>
  <p:tag name="LATEXADDIN" val="\documentclass{article}&#10;\usepackage{amsmath}&#10;\usepackage{amssymb}&#10;\pagestyle{empty}&#10;\begin{document}&#10;&#10;\begin{equation*}&#10;\min_{\boldsymbol{\theta}} \quad \frac{1}{n} \sum_{i=1}^n (\boldsymbol{\theta}^T \mathbf{x}_i - y_i)^2&#10;\end{equation*}&#10;&#10;\end{document}"/>
  <p:tag name="IGUANATEXSIZE" val="20"/>
  <p:tag name="IGUANATEXCURSOR" val="222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1085.864"/>
  <p:tag name="LATEXADDIN" val="\documentclass{article}&#10;\usepackage{amsmath}&#10;\usepackage{amssymb}&#10;\pagestyle{empty}&#10;\begin{document}&#10;&#10;\begin{equation*}&#10;\mathbf{x}_i = (1, x_{i1}, \dots, x_{id})&#10;\end{equation*}&#10;&#10;\end{document}"/>
  <p:tag name="IGUANATEXSIZE" val="20"/>
  <p:tag name="IGUANATEXCURSOR" val="139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4.9832"/>
  <p:tag name="ORIGINALWIDTH" val="1696.288"/>
  <p:tag name="LATEXADDIN" val="\documentclass{article}&#10;\usepackage{amsmath}&#10;\usepackage{amssymb}&#10;\pagestyle{empty}&#10;\begin{document}&#10;&#10;\begin{equation*}&#10;\boldsymbol{\theta}^T \mathbf{x}_i = \theta_0 + x_{i1} \theta_1 +  \dots + x_{id} \theta_d&#10;\end{equation*}&#10;&#10;\end{document}"/>
  <p:tag name="IGUANATEXSIZE" val="20"/>
  <p:tag name="IGUANATEXCURSOR" val="141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4.2182"/>
  <p:tag name="ORIGINALWIDTH" val="1034.121"/>
  <p:tag name="LATEXADDIN" val="\documentclass{article}&#10;\usepackage{amsmath}&#10;\usepackage{amssymb}&#10;\pagestyle{empty}&#10;\begin{document}&#10;&#10;\begin{equation*}&#10;\min_{\boldsymbol{\theta}} \quad \frac{1}{n} \| \mathbf{X} \boldsymbol{\theta} - \mathbf{y} \|^2&#10;\end{equation*}&#10;&#10;\end{document}"/>
  <p:tag name="IGUANATEXSIZE" val="20"/>
  <p:tag name="IGUANATEXCURSOR" val="216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2.4822"/>
  <p:tag name="ORIGINALWIDTH" val="1165.354"/>
  <p:tag name="LATEXADDIN" val="\documentclass{article}&#10;\usepackage{amsmath}&#10;\usepackage{amssymb}&#10;\pagestyle{empty}&#10;\begin{document}&#10;&#10;\begin{equation*}&#10;\boldsymbol{\theta}^* = (\mathbf{X}^T \mathbf{X})^{-1} (\mathbf{X}^T \mathbf{y})&#10;\end{equation*}&#10;&#10;\end{document}"/>
  <p:tag name="IGUANATEXSIZE" val="20"/>
  <p:tag name="IGUANATEXCURSOR" val="199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533.9332"/>
  <p:tag name="LATEXADDIN" val="\documentclass{article}&#10;\usepackage{amsmath}&#10;\pagestyle{empty}&#10;\begin{document}&#10;&#10;$Y \approx f(X)$&#10;&#10;\end{document}"/>
  <p:tag name="IGUANATEXSIZE" val="20"/>
  <p:tag name="IGUANATEXCURSOR" val="91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41.2073"/>
  <p:tag name="ORIGINALWIDTH" val="2434.196"/>
  <p:tag name="LATEXADDIN" val="\documentclass{article}&#10;\usepackage{amsmath}&#10;\usepackage{amssymb}&#10;\pagestyle{empty}&#10;\begin{document}&#10;&#10;\begin{equation*}&#10;\min_{\boldsymbol{\theta}} \quad -\frac{1}{n} \sum_{i=1}^n y^i \log(h^i) + (1-y^i) \log(1 - h^i)&#10;\end{equation*}&#10;&#10;\end{document}"/>
  <p:tag name="IGUANATEXSIZE" val="20"/>
  <p:tag name="IGUANATEXCURSOR" val="179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0.4799"/>
  <p:tag name="ORIGINALWIDTH" val="698.9126"/>
  <p:tag name="LATEXADDIN" val="\documentclass{article}&#10;\usepackage{amsmath}&#10;\pagestyle{empty}&#10;\begin{document}&#10;&#10;$h(z) = \frac{1}{1+e^{-z}}$&#10;&#10;\end{document}"/>
  <p:tag name="IGUANATEXSIZE" val="20"/>
  <p:tag name="IGUANATEXCURSOR" val="83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6.2354"/>
  <p:tag name="ORIGINALWIDTH" val="449.9438"/>
  <p:tag name="LATEXADDIN" val="\documentclass{article}&#10;\usepackage{amsmath}&#10;\pagestyle{empty}&#10;\begin{document}&#10;&#10;$z = \boldsymbol{\theta}^T \mathbf{x}$&#10;&#10;\end{document}"/>
  <p:tag name="IGUANATEXSIZE" val="20"/>
  <p:tag name="IGUANATEXCURSOR" val="118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65.9543"/>
  <p:tag name="ORIGINALWIDTH" val="3452.569"/>
  <p:tag name="LATEXADDIN" val="\documentclass{article}&#10;\usepackage{amsmath}&#10;\usepackage{amssymb}&#10;\pagestyle{empty}&#10;\begin{document}&#10;&#10;\begin{equation*}&#10;\min_{A, \mathbf{c}_1, \dots, \mathbf{c}_k} \quad \sum_{k=1}^K \sum_{i=1}^{n} A_{ik} \| \mathbf{x_i} - \mathbf{c}_k \|^2 \quad \textrm{s.t} \quad A_{ik} \in \{0, 1\}, \sum_{k=1}^{K} A_{ik} = 1&#10;\end{equation*}&#10;&#10;\end{document}"/>
  <p:tag name="IGUANATEXSIZE" val="20"/>
  <p:tag name="IGUANATEXCURSOR" val="312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73.4533"/>
  <p:tag name="ORIGINALWIDTH" val="1585.302"/>
  <p:tag name="LATEXADDIN" val="\documentclass{article}&#10;\usepackage{amsmath}&#10;\pagestyle{empty}&#10;\begin{document}&#10;&#10;\begin{equation*}&#10;A_{ik} = \begin{cases} 1, \quad \mbox{if } \mathbf{x}_i \in \textrm{ cluster } k \\ &#10;0, \quad \mbox{otherwise} \end{cases}&#10;\end{equation*}&#10;&#10;\end{document}"/>
  <p:tag name="IGUANATEXSIZE" val="20"/>
  <p:tag name="IGUANATEXCURSOR" val="210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85.9768"/>
  <p:tag name="ORIGINALWIDTH" val="1357.33"/>
  <p:tag name="LATEXADDIN" val="\documentclass{article}&#10;\usepackage{amsmath}&#10;\pagestyle{empty}&#10;\begin{document}&#10;&#10;\begin{equation*}&#10;\min_{\mathbf{x}} \quad \mathbf{c}^T \mathbf{x} \quad \textrm{s.t} \quad A\mathbf{x} \leq \mathbf{b}&#10;\end{equation*}&#10;&#10;\end{document}"/>
  <p:tag name="IGUANATEXSIZE" val="20"/>
  <p:tag name="IGUANATEXCURSOR" val="118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0.4837"/>
  <p:tag name="ORIGINALWIDTH" val="2839.895"/>
  <p:tag name="LATEXADDIN" val="\documentclass{article}&#10;\usepackage{amsmath}&#10;\pagestyle{empty}&#10;\begin{document}&#10;&#10;$x^*$ is global optimum of $f$ if $f(x^*) \leq f(x) \quad \forall x \in D_{f}$&#10;&#10;\end{document}"/>
  <p:tag name="IGUANATEXSIZE" val="20"/>
  <p:tag name="IGUANATEXCURSOR" val="159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3452.569"/>
  <p:tag name="LATEXADDIN" val="\documentclass{article}&#10;\usepackage{amsmath}&#10;\pagestyle{empty}&#10;\begin{document}&#10;&#10;$x^*$ is a local optimum of $f$ if $f(x^*) \leq f(x) \quad \exists \epsilon &gt; 0 \: \forall x \in B(x, \epsilon)$&#10;&#10;\end{document}"/>
  <p:tag name="IGUANATEXSIZE" val="20"/>
  <p:tag name="IGUANATEXCURSOR" val="163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3188.602"/>
  <p:tag name="LATEXADDIN" val="\documentclass{article}&#10;\usepackage{amsmath}&#10;\pagestyle{empty}&#10;\begin{document}&#10;&#10;$\mathcal{X}$ is convex $\Leftrightarrow \quad \forall x, y \in \mathcal{X},0 \leq \alpha \leq 1: \alpha x + (1-\alpha)y \in \mathcal{X}$ &#10;&#10;\end{document}"/>
  <p:tag name="IGUANATEXSIZE" val="20"/>
  <p:tag name="IGUANATEXCURSOR" val="9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4.222"/>
  <p:tag name="ORIGINALWIDTH" val="3533.558"/>
  <p:tag name="LATEXADDIN" val="\documentclass{article}&#10;\usepackage{amsmath}&#10;\pagestyle{empty}&#10;\begin{document}&#10;&#10;$f \Big( \alpha x + (1-\alpha)y \Big) \leq \alpha f(x) + (1 - \alpha) f(y) \quad \forall x, y \in D_f,0 \leq \alpha \leq 1$ &#10;&#10;\end{document}"/>
  <p:tag name="IGUANATEXSIZE" val="20"/>
  <p:tag name="IGUANATEXCURSOR" val="170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533.9332"/>
  <p:tag name="LATEXADDIN" val="\documentclass{article}&#10;\usepackage{amsmath}&#10;\pagestyle{empty}&#10;\begin{document}&#10;&#10;$Y \approx f(X)$&#10;&#10;\end{document}"/>
  <p:tag name="IGUANATEXSIZE" val="20"/>
  <p:tag name="IGUANATEXCURSOR" val="91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0.9824"/>
  <p:tag name="ORIGINALWIDTH" val="2294.713"/>
  <p:tag name="LATEXADDIN" val="\documentclass{article}&#10;\usepackage{amsmath}&#10;\pagestyle{empty}&#10;\begin{document}&#10;&#10;$f(y) \geq f(x) + \nabla f(x)^T (y-x) \quad \forall x, y \in D_f$ &#10;&#10;\end{document}"/>
  <p:tag name="IGUANATEXSIZE" val="20"/>
  <p:tag name="IGUANATEXCURSOR" val="14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9.4826"/>
  <p:tag name="ORIGINALWIDTH" val="1197.6"/>
  <p:tag name="LATEXADDIN" val="\documentclass{article}&#10;\usepackage{amsmath}&#10;\pagestyle{empty}&#10;\begin{document}&#10;&#10;$\nabla^2 f(x) \succeq 0 \quad \forall x \in D_f$ &#10;&#10;\end{document}"/>
  <p:tag name="IGUANATEXSIZE" val="20"/>
  <p:tag name="IGUANATEXCURSOR" val="12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424.4469"/>
  <p:tag name="LATEXADDIN" val="\documentclass{article}&#10;\usepackage{amsmath}&#10;\pagestyle{empty}&#10;\begin{document}&#10;&#10;$-\log(x)$ &#10;&#10;\end{document}"/>
  <p:tag name="IGUANATEXSIZE" val="20"/>
  <p:tag name="IGUANATEXCURSOR" val="84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5.7368"/>
  <p:tag name="ORIGINALWIDTH" val="212.9734"/>
  <p:tag name="LATEXADDIN" val="\documentclass{article}&#10;\usepackage{amsmath}&#10;\pagestyle{empty}&#10;\begin{document}&#10;&#10;$x^T x$ &#10;&#10;\end{document}"/>
  <p:tag name="IGUANATEXSIZE" val="20"/>
  <p:tag name="IGUANATEXCURSOR" val="8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8.2339"/>
  <p:tag name="ORIGINALWIDTH" val="311.2111"/>
  <p:tag name="LATEXADDIN" val="\documentclass{article}&#10;\usepackage{amsmath}&#10;\pagestyle{empty}&#10;\begin{document}&#10;&#10;$x^T Q x$ &#10;&#10;\end{document}"/>
  <p:tag name="IGUANATEXSIZE" val="20"/>
  <p:tag name="IGUANATEXCURSOR" val="8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5.7331"/>
  <p:tag name="ORIGINALWIDTH" val="647.919"/>
  <p:tag name="LATEXADDIN" val="\documentclass{article}&#10;\usepackage{amsmath}&#10;\pagestyle{empty}&#10;\begin{document}&#10;&#10;$\| A - xx^T\|_F$ &#10;&#10;\end{document}"/>
  <p:tag name="IGUANATEXSIZE" val="20"/>
  <p:tag name="IGUANATEXCURSOR" val="9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.73866"/>
  <p:tag name="ORIGINALWIDTH" val="155.2306"/>
  <p:tag name="LATEXADDIN" val="\documentclass{article}&#10;\usepackage{amsmath}&#10;\pagestyle{empty}&#10;\begin{document}&#10;&#10;$Ax$ &#10;&#10;\end{document}"/>
  <p:tag name="IGUANATEXSIZE" val="20"/>
  <p:tag name="IGUANATEXCURSOR" val="8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601.4248"/>
  <p:tag name="LATEXADDIN" val="\documentclass{article}&#10;\usepackage{amsmath}&#10;\pagestyle{empty}&#10;\begin{document}&#10;&#10;$\max (f_1, f_2)$ &#10;&#10;\end{document}"/>
  <p:tag name="IGUANATEXSIZE" val="20"/>
  <p:tag name="IGUANATEXCURSOR" val="9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9.4788"/>
  <p:tag name="ORIGINALWIDTH" val="1116.61"/>
  <p:tag name="LATEXADDIN" val="\documentclass{article}&#10;\usepackage{amsmath}&#10;\pagestyle{empty}&#10;\begin{document}&#10;&#10;\begin{equation*}&#10;\min_{x} f(x) \quad \textrm{s.t } \: x \in \mathcal{X}&#10;\end{equation*}&#10;&#10;\end{document}"/>
  <p:tag name="IGUANATEXSIZE" val="20"/>
  <p:tag name="IGUANATEXCURSOR" val="16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.2358"/>
  <p:tag name="ORIGINALWIDTH" val="62.99213"/>
  <p:tag name="LATEXADDIN" val="\documentclass{article}&#10;\usepackage{amsmath}&#10;\pagestyle{empty}&#10;\begin{document}&#10;&#10;$f$&#10;&#10;\end{document}"/>
  <p:tag name="IGUANATEXSIZE" val="25"/>
  <p:tag name="IGUANATEXCURSOR" val="8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92.7259"/>
  <p:tag name="ORIGINALWIDTH" val="1754.781"/>
  <p:tag name="LATEXADDIN" val="\documentclass{article}&#10;\usepackage{amsmath}&#10;\usepackage{amssymb}&#10;\pagestyle{empty}&#10;\begin{document}&#10;&#10;\begin{equation*}&#10;R^* = \min_{f} \quad \mathbb{E}_{(\mathbf{x}, y) \sim P^*} [\ell(f(\mathbf{x}), y)]&#10;\end{equation*}&#10;&#10;\end{document}"/>
  <p:tag name="IGUANATEXSIZE" val="20"/>
  <p:tag name="IGUANATEXCURSOR" val="133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.73937"/>
  <p:tag name="ORIGINALWIDTH" val="95.23811"/>
  <p:tag name="LATEXADDIN" val="\documentclass{article}&#10;\usepackage{amsmath}&#10;\pagestyle{empty}&#10;\begin{document}&#10;&#10;$\mathcal{X}$&#10;&#10;\end{document}"/>
  <p:tag name="IGUANATEXSIZE" val="25"/>
  <p:tag name="IGUANATEXCURSOR" val="9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5.7331"/>
  <p:tag name="ORIGINALWIDTH" val="1671.541"/>
  <p:tag name="LATEXADDIN" val="\documentclass{article}&#10;\usepackage{amsmath}&#10;\pagestyle{empty}&#10;\begin{document}&#10;&#10;$\nabla f(x^*)^T (x- x^*) \geq 0 \quad \forall x \in \mathcal{X}$ &#10;&#10;\end{document}"/>
  <p:tag name="IGUANATEXSIZE" val="20"/>
  <p:tag name="IGUANATEXCURSOR" val="145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4.2332"/>
  <p:tag name="ORIGINALWIDTH" val="677.9153"/>
  <p:tag name="LATEXADDIN" val="\documentclass{article}&#10;\usepackage{amsmath}&#10;\pagestyle{empty}&#10;\begin{document}&#10;&#10;$\nabla^2 f(x^*) \succeq 0$&#10;&#10;\end{document}"/>
  <p:tag name="IGUANATEXSIZE" val="20"/>
  <p:tag name="IGUANATEXCURSOR" val="9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493.4384"/>
  <p:tag name="LATEXADDIN" val="\documentclass{article}&#10;\usepackage{amsmath}&#10;\pagestyle{empty}&#10;\begin{document}&#10;&#10;$\nabla(f) = 0$&#10;&#10;\end{document}"/>
  <p:tag name="IGUANATEXSIZE" val="20"/>
  <p:tag name="IGUANATEXCURSOR" val="95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4.2332"/>
  <p:tag name="ORIGINALWIDTH" val="1176.603"/>
  <p:tag name="LATEXADDIN" val="\documentclass{article}&#10;\usepackage{amsmath}&#10;\pagestyle{empty}&#10;\begin{document}&#10;&#10;$\mathbf{x}^{r+1} = \mathbf{x}^{r} - \alpha \nabla f(\mathbf{x}^r)$&#10;&#10;\end{document}"/>
  <p:tag name="IGUANATEXSIZE" val="20"/>
  <p:tag name="IGUANATEXCURSOR" val="115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4.2332"/>
  <p:tag name="ORIGINALWIDTH" val="1515.561"/>
  <p:tag name="LATEXADDIN" val="\documentclass{article}&#10;\usepackage{amsmath}&#10;\pagestyle{empty}&#10;\begin{document}&#10;&#10;$f(\mathbf{x}^{r+1}) = f(\mathbf{x}^{r}) - \alpha^r \nabla f(\mathbf{x})$&#10;&#10;\end{document}"/>
  <p:tag name="IGUANATEXSIZE" val="20"/>
  <p:tag name="IGUANATEXCURSOR" val="142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0.7312"/>
  <p:tag name="ORIGINALWIDTH" val="362.2047"/>
  <p:tag name="LATEXADDIN" val="\documentclass{article}&#10;\usepackage{amsmath}&#10;\pagestyle{empty}&#10;\begin{document}&#10;&#10;$\alpha^r = \frac{1}{r}$&#10;&#10;\end{document}"/>
  <p:tag name="IGUANATEXSIZE" val="20"/>
  <p:tag name="IGUANATEXCURSOR" val="104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0.7312"/>
  <p:tag name="ORIGINALWIDTH" val="409.4488"/>
  <p:tag name="LATEXADDIN" val="\documentclass{article}&#10;\usepackage{amsmath}&#10;\pagestyle{empty}&#10;\begin{document}&#10;&#10;$\alpha^r = \frac{1}{r^2}$&#10;&#10;\end{document}"/>
  <p:tag name="IGUANATEXSIZE" val="20"/>
  <p:tag name="IGUANATEXCURSOR" val="105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9.4788"/>
  <p:tag name="ORIGINALWIDTH" val="1443.569"/>
  <p:tag name="LATEXADDIN" val="\documentclass{article}&#10;\usepackage{amsmath}&#10;\pagestyle{empty}&#10;\begin{document}&#10;&#10;\begin{equation*}&#10;\alpha^r = \min_{\alpha} f(x^r - \alpha \nabla f(x^r))&#10;\end{equation*}&#10;&#10;\end{document}"/>
  <p:tag name="IGUANATEXSIZE" val="20"/>
  <p:tag name="IGUANATEXCURSOR" val="152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3.4871"/>
  <p:tag name="ORIGINALWIDTH" val="421.4473"/>
  <p:tag name="LATEXADDIN" val="\documentclass{article}&#10;\usepackage{amsmath}&#10;\pagestyle{empty}&#10;\begin{document}&#10;&#10;$\alpha^r = \alpha_0$&#10;&#10;\end{document}"/>
  <p:tag name="IGUANATEXSIZE" val="20"/>
  <p:tag name="IGUANATEXCURSOR" val="101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323.9595"/>
  <p:tag name="LATEXADDIN" val="\documentclass{article}&#10;\usepackage{amsmath}&#10;\pagestyle{empty}&#10;\begin{document}&#10;&#10;$|\hat{y} - y|$&#10;&#10;\end{document}"/>
  <p:tag name="IGUANATEXSIZE" val="20"/>
  <p:tag name="IGUANATEXCURSOR" val="94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0.4837"/>
  <p:tag name="ORIGINALWIDTH" val="2581.177"/>
  <p:tag name="LATEXADDIN" val="\documentclass{article}&#10;\usepackage{amsmath}&#10;\pagestyle{empty}&#10;\begin{document}&#10;&#10;\begin{equation*}&#10;\exists L &gt; 0 \quad \forall \mathbf{x}, \mathbf{y} \in D_f: | f(\mathbf{x}) - f(\mathbf{y}) | \leq L \|\mathbf{x} - \mathbf{y} \|&#10;\end{equation*}&#10;\end{document}"/>
  <p:tag name="IGUANATEXSIZE" val="20"/>
  <p:tag name="IGUANATEXCURSOR" val="149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0.4837"/>
  <p:tag name="ORIGINALWIDTH" val="2788.901"/>
  <p:tag name="LATEXADDIN" val="\documentclass{article}&#10;\usepackage{amsmath}&#10;\pagestyle{empty}&#10;\begin{document}&#10;&#10;\begin{equation*}&#10;\exists L &gt; 0 \quad \forall \mathbf{x}, \mathbf{y} \in D_f: | \nabla f(\mathbf{x}) - \nabla f(\mathbf{y}) | \leq L \|\mathbf{x} - \mathbf{y} \|&#10;\end{equation*}&#10;\end{document}"/>
  <p:tag name="IGUANATEXSIZE" val="20"/>
  <p:tag name="IGUANATEXCURSOR" val="149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4.2332"/>
  <p:tag name="ORIGINALWIDTH" val="792.6509"/>
  <p:tag name="LATEXADDIN" val="\documentclass{article}&#10;\usepackage{amsmath}&#10;\pagestyle{empty}&#10;\begin{document}&#10;&#10;$D = \|\mathbf{x}^0 - \mathbf{x}^* \|$&#10;&#10;\end{document}"/>
  <p:tag name="IGUANATEXSIZE" val="25"/>
  <p:tag name="IGUANATEXCURSOR" val="118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1.7285"/>
  <p:tag name="ORIGINALWIDTH" val="410.9487"/>
  <p:tag name="LATEXADDIN" val="\documentclass{article}&#10;\usepackage{amsmath}&#10;\pagestyle{empty}&#10;\begin{document}&#10;&#10;$\mathcal{O}(\frac{LD^2}{\epsilon})$&#10;&#10;\end{document}"/>
  <p:tag name="IGUANATEXSIZE" val="25"/>
  <p:tag name="IGUANATEXCURSOR" val="94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2.7184"/>
  <p:tag name="ORIGINALWIDTH" val="1929.509"/>
  <p:tag name="LATEXADDIN" val="\documentclass{article}&#10;\usepackage{amsmath}&#10;\pagestyle{empty}&#10;\begin{document}&#10;&#10;\begin{equation*}&#10;\min_{\mathbf{x}} \frac{1}{2} \mathbf{x}^T Q x + \mathbf{b}^T \mathbf{x} \quad \textrm{s.t} \quad 0 \leq \mathbf{x} \leq 1&#10;\end{equation*}&#10;&#10;\end{document}"/>
  <p:tag name="IGUANATEXSIZE" val="20"/>
  <p:tag name="IGUANATEXCURSOR" val="141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4.2182"/>
  <p:tag name="ORIGINALWIDTH" val="1034.121"/>
  <p:tag name="LATEXADDIN" val="\documentclass{article}&#10;\usepackage{amsmath}&#10;\usepackage{amssymb}&#10;\pagestyle{empty}&#10;\begin{document}&#10;&#10;\begin{equation*}&#10;\min_{\boldsymbol{\theta}} \quad \frac{1}{n} \| \mathbf{X} \boldsymbol{\theta} - \mathbf{y} \|^2&#10;\end{equation*}&#10;&#10;\end{document}"/>
  <p:tag name="IGUANATEXSIZE" val="20"/>
  <p:tag name="IGUANATEXCURSOR" val="216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4.2182"/>
  <p:tag name="ORIGINALWIDTH" val="1512.561"/>
  <p:tag name="LATEXADDIN" val="\documentclass{article}&#10;\usepackage{amsmath}&#10;\usepackage{amssymb}&#10;\pagestyle{empty}&#10;\begin{document}&#10;&#10;\begin{equation*}&#10;\min_{\boldsymbol{\theta}} \quad \frac{1}{n} \| \mathbf{X} \boldsymbol{\theta} - \mathbf{y} \|^2 + \lambda \|\boldsymbol{\theta}\|_2^2&#10;\end{equation*}&#10;&#10;\end{document}"/>
  <p:tag name="IGUANATEXSIZE" val="20"/>
  <p:tag name="IGUANATEXCURSOR" val="248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4.2182"/>
  <p:tag name="ORIGINALWIDTH" val="1513.311"/>
  <p:tag name="LATEXADDIN" val="\documentclass{article}&#10;\usepackage{amsmath}&#10;\usepackage{amssymb}&#10;\pagestyle{empty}&#10;\begin{document}&#10;&#10;\begin{equation*}&#10;\min_{\boldsymbol{\theta}} \quad \frac{1}{n} \| \mathbf{X} \boldsymbol{\theta} - \mathbf{y} \|^2 + \lambda \|\boldsymbol{\theta}\|_0&#10;\end{equation*}&#10;&#10;\end{document}"/>
  <p:tag name="IGUANATEXSIZE" val="20"/>
  <p:tag name="IGUANATEXCURSOR" val="252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4.2182"/>
  <p:tag name="ORIGINALWIDTH" val="1509.561"/>
  <p:tag name="LATEXADDIN" val="\documentclass{article}&#10;\usepackage{amsmath}&#10;\usepackage{amssymb}&#10;\pagestyle{empty}&#10;\begin{document}&#10;&#10;\begin{equation*}&#10;\min_{\boldsymbol{\theta}} \quad \frac{1}{n} \| \mathbf{X} \boldsymbol{\theta} - \mathbf{y} \|^2 + \lambda \|\boldsymbol{\theta}\|_1&#10;\end{equation*}&#10;&#10;\end{document}"/>
  <p:tag name="IGUANATEXSIZE" val="20"/>
  <p:tag name="IGUANATEXCURSOR" val="252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4.2182"/>
  <p:tag name="ORIGINALWIDTH" val="2103.487"/>
  <p:tag name="LATEXADDIN" val="\documentclass{article}&#10;\usepackage{amsmath}&#10;\usepackage{amssymb}&#10;\pagestyle{empty}&#10;\begin{document}&#10;&#10;\begin{equation*}&#10;\min_{\boldsymbol{\theta}} \quad \frac{1}{n} \| \mathbf{X} \boldsymbol{\theta} - \mathbf{y} \|^2 + \lambda_1 \|\boldsymbol{\theta}\|_1 + \lambda_2 \|\boldsymbol{\theta}\|_2^2&#10;\end{equation*}&#10;&#10;\end{document}"/>
  <p:tag name="IGUANATEXSIZE" val="20"/>
  <p:tag name="IGUANATEXCURSOR" val="294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4.2332"/>
  <p:tag name="ORIGINALWIDTH" val="412.4484"/>
  <p:tag name="LATEXADDIN" val="\documentclass{article}&#10;\usepackage{amsmath}&#10;\pagestyle{empty}&#10;\begin{document}&#10;&#10;$(\hat{y} - y)^2$&#10;&#10;\end{document}"/>
  <p:tag name="IGUANATEXSIZE" val="20"/>
  <p:tag name="IGUANATEXCURSOR" val="97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9843"/>
  <p:tag name="ORIGINALWIDTH" val="1873.266"/>
  <p:tag name="LATEXADDIN" val="\documentclass{article}&#10;\usepackage{amsmath}&#10;\pagestyle{empty}&#10;\begin{document}&#10;&#10;$A_{ij}$: Rating of Movie i from User j&#10;&#10;\end{document}"/>
  <p:tag name="IGUANATEXSIZE" val="20"/>
  <p:tag name="IGUANATEXCURSOR" val="114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1826.772"/>
  <p:tag name="LATEXADDIN" val="\documentclass{article}&#10;\usepackage{amsmath}&#10;\pagestyle{empty}&#10;\begin{document}&#10;&#10;$A$ is a very sparse matrix. (why?)&#10;&#10;\end{document}"/>
  <p:tag name="IGUANATEXSIZE" val="20"/>
  <p:tag name="IGUANATEXCURSOR" val="109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.2358"/>
  <p:tag name="ORIGINALWIDTH" val="1739.782"/>
  <p:tag name="LATEXADDIN" val="\documentclass{article}&#10;\usepackage{amsmath}&#10;\pagestyle{empty}&#10;\begin{document}&#10;&#10;How to fill the empty positions?&#10;&#10;\end{document}"/>
  <p:tag name="IGUANATEXSIZE" val="20"/>
  <p:tag name="IGUANATEXCURSOR" val="113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4.7357"/>
  <p:tag name="ORIGINALWIDTH" val="3889.764"/>
  <p:tag name="LATEXADDIN" val="\documentclass{article}&#10;\usepackage{amsmath}&#10;\pagestyle{empty}&#10;\begin{document}&#10;&#10;Among all posible ways to complete the matrix, which one is the \textbf{best}?&#10;&#10;\end{document}"/>
  <p:tag name="IGUANATEXSIZE" val="20"/>
  <p:tag name="IGUANATEXCURSOR" val="158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.2358"/>
  <p:tag name="ORIGINALWIDTH" val="2617.173"/>
  <p:tag name="LATEXADDIN" val="\documentclass{article}&#10;\usepackage{amsmath}&#10;\pagestyle{empty}&#10;\begin{document}&#10;&#10;Is the true matrix a completely random matrix?&#10;&#10;\end{document}"/>
  <p:tag name="IGUANATEXSIZE" val="20"/>
  <p:tag name="IGUANATEXCURSOR" val="126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43.4571"/>
  <p:tag name="ORIGINALWIDTH" val="2401.95"/>
  <p:tag name="LATEXADDIN" val="\documentclass{article}&#10;\usepackage{amsmath}&#10;\pagestyle{empty}&#10;\begin{document}&#10;&#10;\begin{equation*}&#10;\min_{X} \frac{1}{2} \sum_{(i, j) \in \omega} (A_{ij} - X_{ij})^2 \quad \textrm{s.t} \quad \textrm{rank}(X) = k&#10;\end{equation*}&#10;&#10;\end{document}"/>
  <p:tag name="IGUANATEXSIZE" val="20"/>
  <p:tag name="IGUANATEXCURSOR" val="190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43.4571"/>
  <p:tag name="ORIGINALWIDTH" val="2401.95"/>
  <p:tag name="LATEXADDIN" val="\documentclass{article}&#10;\usepackage{amsmath}&#10;\pagestyle{empty}&#10;\begin{document}&#10;&#10;\begin{equation*}&#10;\min_{X} \frac{1}{2} \sum_{(i, j) \in \omega} (A_{ij} - X_{ij})^2 \quad \textrm{s.t} \quad \textrm{rank}(X) = k&#10;\end{equation*}&#10;&#10;\end{document}"/>
  <p:tag name="IGUANATEXSIZE" val="20"/>
  <p:tag name="IGUANATEXCURSOR" val="190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43.4571"/>
  <p:tag name="ORIGINALWIDTH" val="2003.75"/>
  <p:tag name="LATEXADDIN" val="\documentclass{article}&#10;\usepackage{amsmath}&#10;\pagestyle{empty}&#10;\begin{document}&#10;&#10;\begin{equation*}&#10;\min_{X} \frac{1}{2} \sum_{(i, j) \in \omega} (A_{ij} - X_{ij})^2 + \lambda \textrm{rank}(X) &#10;\end{equation*}&#10;&#10;\end{document}"/>
  <p:tag name="IGUANATEXSIZE" val="20"/>
  <p:tag name="IGUANATEXCURSOR" val="192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43.4571"/>
  <p:tag name="ORIGINALWIDTH" val="1841.77"/>
  <p:tag name="LATEXADDIN" val="\documentclass{article}&#10;\usepackage{amsmath}&#10;\pagestyle{empty}&#10;\begin{document}&#10;&#10;\begin{equation*}&#10;\min_{X} \frac{1}{2} \sum_{(i, j) \in \omega} (A_{ij} - X_{ij})^2 + \lambda \|X\|_{*} &#10;\end{equation*}&#10;&#10;\end{document}"/>
  <p:tag name="IGUANATEXSIZE" val="20"/>
  <p:tag name="IGUANATEXCURSOR" val="183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2.7184"/>
  <p:tag name="ORIGINALWIDTH" val="2188.227"/>
  <p:tag name="LATEXADDIN" val="\documentclass{article}&#10;\usepackage{amsmath}&#10;\pagestyle{empty}&#10;\begin{document}&#10;&#10;\begin{equation*}&#10;\min_{X} \frac{1}{2} \|P_{\omega}(A - X)\|_F^2 \quad \textrm{s.t} \quad  \textrm{rank}(X) \leq r&#10;\end{equation*}&#10;&#10;\end{document}"/>
  <p:tag name="IGUANATEXSIZE" val="20"/>
  <p:tag name="IGUANATEXCURSOR" val="193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23882"/>
  <p:tag name="ORIGINALWIDTH" val="503.937"/>
  <p:tag name="LATEXADDIN" val="\documentclass{article}&#10;\usepackage{amsmath}&#10;\pagestyle{empty}&#10;\begin{document}&#10;&#10;$0-1$ loss&#10;&#10;\end{document}"/>
  <p:tag name="IGUANATEXSIZE" val="20"/>
  <p:tag name="IGUANATEXCURSOR" val="91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4.7169"/>
  <p:tag name="ORIGINALWIDTH" val="1622.797"/>
  <p:tag name="LATEXADDIN" val="\documentclass{article}&#10;\usepackage{amsmath}&#10;\pagestyle{empty}&#10;\begin{document}&#10;&#10;\begin{equation*}&#10;\min_{U, V} \frac{1}{2} \|P_{\omega}(A - U^{n \times r}V^{r \times m})\|_F^2&#10;\end{equation*}&#10;&#10;\end{document}"/>
  <p:tag name="IGUANATEXSIZE" val="20"/>
  <p:tag name="IGUANATEXCURSOR" val="109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2.7184"/>
  <p:tag name="ORIGINALWIDTH" val="1874.766"/>
  <p:tag name="LATEXADDIN" val="\documentclass{article}&#10;\usepackage{amsmath}&#10;\pagestyle{empty}&#10;\begin{document}&#10;&#10;\begin{equation*}&#10;U^{t+1} = \textrm{arg}\min_{U} \frac{1}{2} \|P_{\omega}(A - UV^{t})\|_F^2 &#10;\end{equation*}&#10;&#10;&#10;\end{document}"/>
  <p:tag name="IGUANATEXSIZE" val="20"/>
  <p:tag name="IGUANATEXCURSOR" val="164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2.7184"/>
  <p:tag name="ORIGINALWIDTH" val="2004.5"/>
  <p:tag name="LATEXADDIN" val="\documentclass{article}&#10;\usepackage{amsmath}&#10;\pagestyle{empty}&#10;\begin{document}&#10;&#10;\begin{equation*}&#10;V^{t+1} = \textrm{arg}\min_{V} \frac{1}{2} \|P_{\omega}(A - U^{t+1}V)\|_F^2 &#10;\end{equation*}&#10;&#10;&#10;\end{document}"/>
  <p:tag name="IGUANATEXSIZE" val="20"/>
  <p:tag name="IGUANATEXCURSOR" val="110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4.7357"/>
  <p:tag name="ORIGINALWIDTH" val="3138.358"/>
  <p:tag name="LATEXADDIN" val="\documentclass{article}&#10;\usepackage{amsmath}&#10;\pagestyle{empty}&#10;\begin{document}&#10;&#10;Alternating Minimization: Update $U$ and $V$ alternatively.&#10;&#10;\end{document}"/>
  <p:tag name="IGUANATEXSIZE" val="20"/>
  <p:tag name="IGUANATEXCURSOR" val="140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97.9753"/>
  <p:tag name="ORIGINALWIDTH" val="1867.266"/>
  <p:tag name="LATEXADDIN" val="\documentclass{article}&#10;\usepackage{amsmath}&#10;\pagestyle{empty}&#10;\begin{document}&#10;&#10;\begin{equation*}&#10;\min_{X}  \|X - \hat{X} \|_F^2 \quad \textrm{s.t} \quad  \textrm{rank}(X) = r&#10;\end{equation*}&#10;&#10;\end{document}"/>
  <p:tag name="IGUANATEXSIZE" val="20"/>
  <p:tag name="IGUANATEXCURSOR" val="119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3.9783"/>
  <p:tag name="ORIGINALWIDTH" val="1976.003"/>
  <p:tag name="LATEXADDIN" val="\documentclass{article}&#10;\usepackage{amsmath}&#10;\pagestyle{empty}&#10;\begin{document}&#10;&#10;\begin{equation*}&#10;\min_{X}  \|L\|_* + \gamma \| S\|_1 \quad \textrm{s.t} \quad  L + S = M&#10;\end{equation*}&#10;&#10;\end{document}"/>
  <p:tag name="IGUANATEXSIZE" val="20"/>
  <p:tag name="IGUANATEXCURSOR" val="166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.2358"/>
  <p:tag name="ORIGINALWIDTH" val="1267.342"/>
  <p:tag name="LATEXADDIN" val="\documentclass{article}&#10;\usepackage{amsmath}&#10;\pagestyle{empty}&#10;\begin{document}&#10;&#10;Highly Corrupted Data&#10;&#10;\end{document}"/>
  <p:tag name="IGUANATEXSIZE" val="20"/>
  <p:tag name="IGUANATEXCURSOR" val="102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3.9783"/>
  <p:tag name="ORIGINALWIDTH" val="1976.003"/>
  <p:tag name="LATEXADDIN" val="\documentclass{article}&#10;\usepackage{amsmath}&#10;\pagestyle{empty}&#10;\begin{document}&#10;&#10;\begin{equation*}&#10;\min_{X}  \|L\|_* + \gamma \| S\|_1 \quad \textrm{s.t} \quad  L + S = M&#10;\end{equation*}&#10;&#10;\end{document}"/>
  <p:tag name="IGUANATEXSIZE" val="20"/>
  <p:tag name="IGUANATEXCURSOR" val="166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4.7357"/>
  <p:tag name="ORIGINALWIDTH" val="1295.088"/>
  <p:tag name="LATEXADDIN" val="\documentclass{article}&#10;\usepackage{amsmath}&#10;\pagestyle{empty}&#10;\begin{document}&#10;&#10;Augmented Lagrangian:&#10;&#10;\end{document}"/>
  <p:tag name="IGUANATEXSIZE" val="20"/>
  <p:tag name="IGUANATEXCURSOR" val="102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6.228"/>
  <p:tag name="ORIGINALWIDTH" val="609.6738"/>
  <p:tag name="LATEXADDIN" val="\documentclass{article}&#10;\usepackage{amsmath}&#10;\pagestyle{empty}&#10;\begin{document}&#10;&#10;\begin{equation*}&#10;\min_{x} \max_{y} xy&#10;\end{equation*}&#10;&#10;\end{document}"/>
  <p:tag name="IGUANATEXSIZE" val="20"/>
  <p:tag name="IGUANATEXCURSOR" val="98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73.4533"/>
  <p:tag name="ORIGINALWIDTH" val="1008.624"/>
  <p:tag name="LATEXADDIN" val="\documentclass{article}&#10;\usepackage{amsmath}&#10;\pagestyle{empty}&#10;\begin{document}&#10;&#10;\begin{equation*}&#10;\begin{cases} 0, \quad \quad \quad  \mbox{if } \: \hat{y} = y \\ &#10;1, \quad \quad \quad \mbox{if } \: \hat{y} \neq y \end{cases}&#10;\end{equation*}&#10;&#10;\end{document}"/>
  <p:tag name="IGUANATEXSIZE" val="20"/>
  <p:tag name="IGUANATEXCURSOR" val="167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.2358"/>
  <p:tag name="ORIGINALWIDTH" val="1745.032"/>
  <p:tag name="LATEXADDIN" val="\documentclass{article}&#10;\usepackage{amsmath}&#10;\pagestyle{empty}&#10;\begin{document}&#10;&#10;General Non-cooperative games:&#10;&#10;\end{document}"/>
  <p:tag name="IGUANATEXSIZE" val="20"/>
  <p:tag name="IGUANATEXCURSOR" val="110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86.7267"/>
  <p:tag name="ORIGINALWIDTH" val="827.8965"/>
  <p:tag name="LATEXADDIN" val="\documentclass{article}&#10;\usepackage{amsmath}&#10;\pagestyle{empty}&#10;\begin{document}&#10;&#10;\begin{equation*}&#10;\min_{x} \max_{y} f(x, y)&#10;\end{equation*}&#10;&#10;\end{document}"/>
  <p:tag name="IGUANATEXSIZE" val="20"/>
  <p:tag name="IGUANATEXCURSOR" val="124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2114.736"/>
  <p:tag name="LATEXADDIN" val="\documentclass{article}&#10;\usepackage{amsmath}&#10;\pagestyle{empty}&#10;\begin{document}&#10;&#10;$f(x^*, y) \leq f(x^*, y^*) \leq f(x, y^*) \quad \forall (x, y)$&#10;&#10;\end{document}"/>
  <p:tag name="IGUANATEXSIZE" val="20"/>
  <p:tag name="IGUANATEXCURSOR" val="121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.2362"/>
  <p:tag name="ORIGINALWIDTH" val="983.877"/>
  <p:tag name="LATEXADDIN" val="\documentclass{article}&#10;\usepackage{amsmath}&#10;\pagestyle{empty}&#10;\begin{document}&#10;&#10;Nash Equilibrium:&#10;&#10;\end{document}"/>
  <p:tag name="IGUANATEXSIZE" val="20"/>
  <p:tag name="IGUANATEXCURSOR" val="97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16.7229"/>
  <p:tag name="ORIGINALWIDTH" val="1697.038"/>
  <p:tag name="LATEXADDIN" val="\documentclass{article}&#10;\usepackage{amsmath}&#10;\usepackage{amssymb}&#10;\pagestyle{empty}&#10;\begin{document}&#10;&#10;\begin{equation*}&#10;\hat{R} = \min_{f \in \mathcal{F}} \quad \mathbb{E}_{(\mathbf{x}, y) \sim P^*} [\ell(f(\mathbf{x}), y)]&#10;\end{equation*}&#10;&#10;\end{document}"/>
  <p:tag name="IGUANATEXSIZE" val="20"/>
  <p:tag name="IGUANATEXCURSOR" val="127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heme/theme1.xml><?xml version="1.0" encoding="utf-8"?>
<a:theme xmlns:a="http://schemas.openxmlformats.org/drawingml/2006/main" name="Office Theme">
  <a:themeElements>
    <a:clrScheme name="Custom 23">
      <a:dk1>
        <a:srgbClr val="99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780</Words>
  <Application>Microsoft Office PowerPoint</Application>
  <PresentationFormat>Custom</PresentationFormat>
  <Paragraphs>167</Paragraphs>
  <Slides>36</Slides>
  <Notes>35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1" baseType="lpstr">
      <vt:lpstr>Arial</vt:lpstr>
      <vt:lpstr>Calibri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Sina Baharlouei</dc:creator>
  <cp:lastModifiedBy>Sina Baharlouei</cp:lastModifiedBy>
  <cp:revision>360</cp:revision>
  <dcterms:created xsi:type="dcterms:W3CDTF">2019-01-18T20:19:50Z</dcterms:created>
  <dcterms:modified xsi:type="dcterms:W3CDTF">2021-08-28T02:15:40Z</dcterms:modified>
</cp:coreProperties>
</file>